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5" r:id="rId2"/>
    <p:sldId id="332" r:id="rId3"/>
    <p:sldId id="334" r:id="rId4"/>
    <p:sldId id="260" r:id="rId5"/>
    <p:sldId id="286" r:id="rId6"/>
    <p:sldId id="285" r:id="rId7"/>
    <p:sldId id="293" r:id="rId8"/>
    <p:sldId id="297" r:id="rId9"/>
    <p:sldId id="301" r:id="rId10"/>
    <p:sldId id="300" r:id="rId11"/>
    <p:sldId id="304" r:id="rId12"/>
    <p:sldId id="331" r:id="rId13"/>
    <p:sldId id="336" r:id="rId14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59F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010" autoAdjust="0"/>
  </p:normalViewPr>
  <p:slideViewPr>
    <p:cSldViewPr>
      <p:cViewPr>
        <p:scale>
          <a:sx n="90" d="100"/>
          <a:sy n="90" d="100"/>
        </p:scale>
        <p:origin x="180" y="1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D3DAF-AE7C-4151-8A23-9D527E7D4E9E}" type="datetimeFigureOut">
              <a:rPr lang="ru-RU"/>
              <a:pPr>
                <a:defRPr/>
              </a:pPr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718D1-4F69-40B3-8CB8-AF115EF7F8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081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213E1-C686-46F0-B32E-462CA213BB51}" type="datetimeFigureOut">
              <a:rPr lang="ru-RU"/>
              <a:pPr>
                <a:defRPr/>
              </a:pPr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6289D-9B80-4375-B40A-10646A953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579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ED822-20BD-464F-837A-BDD0F12F5416}" type="datetimeFigureOut">
              <a:rPr lang="ru-RU"/>
              <a:pPr>
                <a:defRPr/>
              </a:pPr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73181-55AB-4E69-AF81-D1D5EA3795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967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D11DE-ACC1-4EAA-A1B2-C4A86AA05DD6}" type="datetimeFigureOut">
              <a:rPr lang="ru-RU"/>
              <a:pPr>
                <a:defRPr/>
              </a:pPr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4F84D-D5F3-4992-B208-650A86E385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553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A0957-C3C5-4D7A-9650-A19E5E4A6FA8}" type="datetimeFigureOut">
              <a:rPr lang="ru-RU"/>
              <a:pPr>
                <a:defRPr/>
              </a:pPr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B5C24-D1D5-4A90-9BAE-D84B346776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147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346FD-72C3-4926-A2F5-67B0FC46E776}" type="datetimeFigureOut">
              <a:rPr lang="ru-RU"/>
              <a:pPr>
                <a:defRPr/>
              </a:pPr>
              <a:t>21.11.2017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A4D9-1311-47C3-B4D6-94C55B74B8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167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42EC3-5683-467F-A8F2-B6D8B13EDDB5}" type="datetimeFigureOut">
              <a:rPr lang="ru-RU"/>
              <a:pPr>
                <a:defRPr/>
              </a:pPr>
              <a:t>21.11.2017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9BA01-35CF-4B25-B37B-D32F8213FE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0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A7273-AE4B-4715-B26B-0E1172A317AA}" type="datetimeFigureOut">
              <a:rPr lang="ru-RU"/>
              <a:pPr>
                <a:defRPr/>
              </a:pPr>
              <a:t>21.11.2017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10009-3945-4BE1-A1DA-E7A2F2A6E0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38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8ED80-62FF-4D83-A635-1F0C936452C6}" type="datetimeFigureOut">
              <a:rPr lang="ru-RU"/>
              <a:pPr>
                <a:defRPr/>
              </a:pPr>
              <a:t>21.11.2017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25311-5084-44AF-B9D9-5DE5B0019E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937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28B60-FE94-46D1-9344-D700BCC6D61D}" type="datetimeFigureOut">
              <a:rPr lang="ru-RU"/>
              <a:pPr>
                <a:defRPr/>
              </a:pPr>
              <a:t>21.11.2017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68577-6062-49F1-94DA-0B1464D099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413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7E8EE-B0A0-44BA-9661-C932E37CB086}" type="datetimeFigureOut">
              <a:rPr lang="ru-RU"/>
              <a:pPr>
                <a:defRPr/>
              </a:pPr>
              <a:t>21.11.2017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07FA2-5EDE-45F0-9FF6-37A9B41426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613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56070E7-94E5-4C51-8B4A-512AA94AD644}" type="datetimeFigureOut">
              <a:rPr lang="ru-RU"/>
              <a:pPr>
                <a:defRPr/>
              </a:pPr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7C743C-2DDC-4C94-9BB1-D01134E006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2" descr="C:\Users\Дом\Desktop\hello_html_ba3fd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3175"/>
            <a:ext cx="9144000" cy="5143500"/>
          </a:xfrm>
          <a:prstGeom prst="rect">
            <a:avLst/>
          </a:prstGeom>
          <a:gradFill>
            <a:gsLst>
              <a:gs pos="0">
                <a:srgbClr val="F5F9C1"/>
              </a:gs>
              <a:gs pos="100000">
                <a:srgbClr val="9CB86E">
                  <a:lumMod val="0"/>
                  <a:lumOff val="100000"/>
                </a:srgb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1267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27150"/>
            <a:ext cx="4392613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39552" y="339502"/>
            <a:ext cx="6840760" cy="4473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85800">
              <a:srgbClr val="00B050">
                <a:alpha val="74000"/>
              </a:srgb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ооо</a:t>
            </a:r>
            <a:endParaRPr lang="ru-RU" dirty="0"/>
          </a:p>
        </p:txBody>
      </p:sp>
      <p:pic>
        <p:nvPicPr>
          <p:cNvPr id="11271" name="Picture 2" descr="Amanita phalloides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7" b="19518"/>
          <a:stretch>
            <a:fillRect/>
          </a:stretch>
        </p:blipFill>
        <p:spPr bwMode="auto">
          <a:xfrm>
            <a:off x="3913188" y="312738"/>
            <a:ext cx="3492500" cy="232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084168" y="320338"/>
            <a:ext cx="3312368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glow rad="127000">
                    <a:schemeClr val="bg1">
                      <a:alpha val="8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Бледная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glow rad="127000">
                    <a:schemeClr val="bg1">
                      <a:alpha val="8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поганка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887788" y="358775"/>
            <a:ext cx="0" cy="441166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39552" y="320338"/>
            <a:ext cx="3456384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glow rad="127000">
                    <a:schemeClr val="bg1">
                      <a:alpha val="85000"/>
                    </a:schemeClr>
                  </a:glow>
                </a:effectLst>
                <a:latin typeface="+mn-lt"/>
                <a:cs typeface="+mn-cs"/>
              </a:rPr>
              <a:t>Зелёная сыроежка</a:t>
            </a:r>
          </a:p>
        </p:txBody>
      </p:sp>
      <p:sp>
        <p:nvSpPr>
          <p:cNvPr id="27" name="Овал 26"/>
          <p:cNvSpPr/>
          <p:nvPr/>
        </p:nvSpPr>
        <p:spPr>
          <a:xfrm>
            <a:off x="683568" y="903597"/>
            <a:ext cx="539504" cy="51808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glow rad="381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1278" name="Picture 2" descr="C:\Users\Дом\Desktop\234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312738"/>
            <a:ext cx="3313113" cy="232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9135" y="2196087"/>
            <a:ext cx="2376264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glow rad="127000">
                    <a:prstClr val="white">
                      <a:alpha val="85000"/>
                    </a:prstClr>
                  </a:glow>
                </a:effectLst>
                <a:latin typeface="+mn-lt"/>
                <a:cs typeface="+mn-cs"/>
              </a:rPr>
              <a:t>Шампиньон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650" y="2657475"/>
            <a:ext cx="2951163" cy="1939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шляпка снизу розовая или фиолетовая;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внизу на ножке нет мешочка.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Съедобный гриб.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95738" y="2806700"/>
            <a:ext cx="3111500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шляпка снизу белая;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ножке внизу розоватый мешочек.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Смертельно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ядовитый гриб!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3175"/>
            <a:ext cx="9144000" cy="5143500"/>
          </a:xfrm>
          <a:prstGeom prst="rect">
            <a:avLst/>
          </a:prstGeom>
          <a:gradFill>
            <a:gsLst>
              <a:gs pos="0">
                <a:srgbClr val="F5F9C1"/>
              </a:gs>
              <a:gs pos="100000">
                <a:srgbClr val="9CB86E">
                  <a:lumMod val="0"/>
                  <a:lumOff val="100000"/>
                </a:srgb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2291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27150"/>
            <a:ext cx="4392613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39552" y="330097"/>
            <a:ext cx="6840760" cy="4473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85800">
              <a:srgbClr val="00B050">
                <a:alpha val="74000"/>
              </a:srgb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601663" y="1131888"/>
            <a:ext cx="6778625" cy="3887787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собирать нужно только знакомые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вам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грибы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срезать грибы ножом, чтобы не повредить грибницу;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 собирать старые и червивые грибы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нельзя собирать  грибы вблизи автодорог и свалок.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4000" dirty="0"/>
          </a:p>
        </p:txBody>
      </p:sp>
      <p:sp>
        <p:nvSpPr>
          <p:cNvPr id="12296" name="Заголовок 1"/>
          <p:cNvSpPr>
            <a:spLocks noGrp="1"/>
          </p:cNvSpPr>
          <p:nvPr>
            <p:ph type="title"/>
          </p:nvPr>
        </p:nvSpPr>
        <p:spPr>
          <a:xfrm>
            <a:off x="468313" y="349250"/>
            <a:ext cx="6840537" cy="709613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00000"/>
                </a:solidFill>
              </a:rPr>
              <a:t>Правила сбора грибов:</a:t>
            </a:r>
          </a:p>
        </p:txBody>
      </p:sp>
      <p:pic>
        <p:nvPicPr>
          <p:cNvPr id="20" name="Picture 2" descr="http://st.free-lance.ru/users/VivaVera/upload/f_4b7140e11ba94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6084168" y="82287"/>
            <a:ext cx="1374159" cy="1707654"/>
          </a:xfrm>
          <a:prstGeom prst="rect">
            <a:avLst/>
          </a:prstGeom>
          <a:noFill/>
          <a:effectLst>
            <a:glow rad="38100">
              <a:schemeClr val="bg1"/>
            </a:glow>
          </a:effectLst>
          <a:ex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3175"/>
            <a:ext cx="9144000" cy="5143500"/>
          </a:xfrm>
          <a:prstGeom prst="rect">
            <a:avLst/>
          </a:prstGeom>
          <a:gradFill>
            <a:gsLst>
              <a:gs pos="0">
                <a:srgbClr val="F5F9C1"/>
              </a:gs>
              <a:gs pos="100000">
                <a:srgbClr val="9CB86E">
                  <a:lumMod val="0"/>
                  <a:lumOff val="100000"/>
                </a:srgb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3315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27150"/>
            <a:ext cx="4392613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39552" y="330097"/>
            <a:ext cx="6840760" cy="4473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85800">
              <a:srgbClr val="00B050">
                <a:alpha val="74000"/>
              </a:srgb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601663" y="1131888"/>
            <a:ext cx="6778625" cy="3887787"/>
          </a:xfrm>
        </p:spPr>
        <p:txBody>
          <a:bodyPr rtlCol="0">
            <a:normAutofit/>
          </a:bodyPr>
          <a:lstStyle/>
          <a:p>
            <a:pPr marL="742950" indent="-742950" algn="just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Какая информация для Вас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была сегодня интересной?</a:t>
            </a:r>
          </a:p>
          <a:p>
            <a:pPr marL="514350" indent="-514350" algn="just" eaLnBrk="1" fontAlgn="auto" hangingPunct="1">
              <a:spcAft>
                <a:spcPts val="0"/>
              </a:spcAft>
              <a:buFont typeface="Arial" pitchFamily="34" charset="0"/>
              <a:buAutoNum type="arabicPeriod" startAt="2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К какой группе живой природы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относятся грибы?                  </a:t>
            </a:r>
          </a:p>
          <a:p>
            <a:pPr marL="514350" indent="-514350" algn="just" eaLnBrk="1" fontAlgn="auto" hangingPunct="1">
              <a:spcAft>
                <a:spcPts val="0"/>
              </a:spcAft>
              <a:buFont typeface="Arial" pitchFamily="34" charset="0"/>
              <a:buAutoNum type="arabicPeriod" startAt="3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 удивило Вас сегодня на уроке?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0" name="Заголовок 1"/>
          <p:cNvSpPr>
            <a:spLocks noGrp="1"/>
          </p:cNvSpPr>
          <p:nvPr>
            <p:ph type="title"/>
          </p:nvPr>
        </p:nvSpPr>
        <p:spPr>
          <a:xfrm>
            <a:off x="468313" y="349250"/>
            <a:ext cx="6840537" cy="709613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царстве грибов.</a:t>
            </a:r>
          </a:p>
        </p:txBody>
      </p:sp>
      <p:pic>
        <p:nvPicPr>
          <p:cNvPr id="20" name="Picture 2" descr="http://st.free-lance.ru/users/VivaVera/upload/f_4b7140e11ba94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6006153" y="108914"/>
            <a:ext cx="1374159" cy="1707654"/>
          </a:xfrm>
          <a:prstGeom prst="rect">
            <a:avLst/>
          </a:prstGeom>
          <a:noFill/>
          <a:effectLst>
            <a:glow rad="38100">
              <a:schemeClr val="bg1"/>
            </a:glow>
          </a:effectLst>
          <a:ex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40" name="Picture 2" descr="C:\Users\Дом\Desktop\fon-priroda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0"/>
            <a:ext cx="92519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3175"/>
            <a:ext cx="9144000" cy="5143500"/>
          </a:xfrm>
          <a:prstGeom prst="rect">
            <a:avLst/>
          </a:prstGeom>
          <a:gradFill>
            <a:gsLst>
              <a:gs pos="0">
                <a:srgbClr val="F5F9C1"/>
              </a:gs>
              <a:gs pos="100000">
                <a:srgbClr val="9CB86E">
                  <a:lumMod val="0"/>
                  <a:lumOff val="100000"/>
                </a:srgb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3075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27150"/>
            <a:ext cx="4392613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39552" y="330097"/>
            <a:ext cx="6840760" cy="4473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85800">
              <a:srgbClr val="00B050">
                <a:alpha val="74000"/>
              </a:srgb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68313" y="349250"/>
            <a:ext cx="6840537" cy="709613"/>
          </a:xfrm>
        </p:spPr>
        <p:txBody>
          <a:bodyPr/>
          <a:lstStyle/>
          <a:p>
            <a:pPr eaLnBrk="1" hangingPunct="1"/>
            <a:endParaRPr lang="ru-RU" sz="3200" b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бъект 4"/>
          <p:cNvSpPr>
            <a:spLocks noGrp="1"/>
          </p:cNvSpPr>
          <p:nvPr>
            <p:ph idx="1"/>
          </p:nvPr>
        </p:nvSpPr>
        <p:spPr>
          <a:xfrm>
            <a:off x="539750" y="330200"/>
            <a:ext cx="6840538" cy="447357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оология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ботаника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микология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27150"/>
            <a:ext cx="4392613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68593" y="330097"/>
            <a:ext cx="6840760" cy="4473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85800">
              <a:srgbClr val="00B050">
                <a:alpha val="74000"/>
              </a:srgb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568325" y="206375"/>
            <a:ext cx="6840538" cy="92551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Микология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sz="half" idx="1"/>
          </p:nvPr>
        </p:nvSpPr>
        <p:spPr>
          <a:xfrm>
            <a:off x="539750" y="1252538"/>
            <a:ext cx="3348038" cy="355123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микос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  гриб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бъект 4"/>
          <p:cNvSpPr txBox="1">
            <a:spLocks/>
          </p:cNvSpPr>
          <p:nvPr/>
        </p:nvSpPr>
        <p:spPr>
          <a:xfrm>
            <a:off x="3989388" y="1252538"/>
            <a:ext cx="3419475" cy="35512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  «логос»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    наука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2124075" y="1012825"/>
            <a:ext cx="1260475" cy="479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183188" y="1003300"/>
            <a:ext cx="1223962" cy="420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4" name="Picture 2" descr="2560x1600 мухоморы, mushroom, forest, трава, папоротники, лес, грибы, magic картинки на рабочий стол обои фото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47664" y="43919"/>
            <a:ext cx="5897768" cy="10156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В царстве грибов</a:t>
            </a:r>
          </a:p>
        </p:txBody>
      </p:sp>
      <p:pic>
        <p:nvPicPr>
          <p:cNvPr id="18" name="Picture 4" descr="Александр Прокофьев. Боровик :: Сборник стихов про грибы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07504" y="1275606"/>
            <a:ext cx="3948150" cy="3076969"/>
          </a:xfrm>
          <a:prstGeom prst="ellipse">
            <a:avLst/>
          </a:prstGeom>
          <a:ln>
            <a:noFill/>
          </a:ln>
          <a:effectLst>
            <a:glow rad="38100">
              <a:schemeClr val="bg1"/>
            </a:glow>
            <a:softEdge rad="112500"/>
          </a:effectLst>
          <a:extLst/>
        </p:spPr>
      </p:pic>
      <p:pic>
        <p:nvPicPr>
          <p:cNvPr id="5126" name="Picture 6" descr="грибы подосиновики Цветы Букет 2 u9 3936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272355"/>
            <a:ext cx="3948150" cy="3083470"/>
          </a:xfrm>
          <a:prstGeom prst="ellipse">
            <a:avLst/>
          </a:prstGeom>
          <a:ln>
            <a:noFill/>
          </a:ln>
          <a:effectLst>
            <a:glow rad="38100">
              <a:schemeClr val="bg1"/>
            </a:glow>
            <a:softEdge rad="112500"/>
          </a:effectLst>
          <a:extLst/>
        </p:spPr>
      </p:pic>
      <p:pic>
        <p:nvPicPr>
          <p:cNvPr id="5128" name="Picture 8" descr="Грибная &quot;симфония&quot;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49254" y="1322098"/>
            <a:ext cx="4089860" cy="3083470"/>
          </a:xfrm>
          <a:prstGeom prst="ellipse">
            <a:avLst/>
          </a:prstGeom>
          <a:ln>
            <a:noFill/>
          </a:ln>
          <a:effectLst>
            <a:glow rad="38100">
              <a:schemeClr val="bg1"/>
            </a:glow>
            <a:softEdge rad="112500"/>
          </a:effectLst>
          <a:extLst/>
        </p:spPr>
      </p:pic>
      <p:pic>
        <p:nvPicPr>
          <p:cNvPr id="5130" name="Picture 10" descr="Моховик Советы грибника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60995" y="1322098"/>
            <a:ext cx="3948091" cy="3083470"/>
          </a:xfrm>
          <a:prstGeom prst="ellipse">
            <a:avLst/>
          </a:prstGeom>
          <a:ln>
            <a:noFill/>
          </a:ln>
          <a:effectLst>
            <a:glow rad="38100">
              <a:schemeClr val="bg1"/>
            </a:glow>
            <a:softEdge rad="112500"/>
          </a:effectLst>
          <a:extLst/>
        </p:spPr>
      </p:pic>
      <p:pic>
        <p:nvPicPr>
          <p:cNvPr id="5132" name="Picture 12" descr="Сыроежка зелёная - 26 Марта 2013 - ПОЛЕЗНЫЕ СОВЕТЫ - Готовим…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84089" y="1299197"/>
            <a:ext cx="4083745" cy="3083470"/>
          </a:xfrm>
          <a:prstGeom prst="ellipse">
            <a:avLst/>
          </a:prstGeom>
          <a:ln>
            <a:noFill/>
          </a:ln>
          <a:effectLst>
            <a:glow rad="38100">
              <a:schemeClr val="bg1"/>
            </a:glow>
            <a:softEdge rad="112500"/>
          </a:effectLst>
          <a:extLst/>
        </p:spPr>
      </p:pic>
      <p:pic>
        <p:nvPicPr>
          <p:cNvPr id="5146" name="Picture 26" descr="С 1 июля Беларусь пустит украинцев собирать грибы и ягоды Медиа-Полесье"/>
          <p:cNvPicPr>
            <a:picLocks noChangeAspect="1" noChangeArrowheads="1"/>
          </p:cNvPicPr>
          <p:nvPr/>
        </p:nvPicPr>
        <p:blipFill>
          <a:blip r:embed="rId8">
            <a:extLst/>
          </a:blip>
          <a:srcRect/>
          <a:stretch>
            <a:fillRect/>
          </a:stretch>
        </p:blipFill>
        <p:spPr bwMode="auto">
          <a:xfrm>
            <a:off x="39706" y="1284459"/>
            <a:ext cx="4083745" cy="3083470"/>
          </a:xfrm>
          <a:prstGeom prst="ellipse">
            <a:avLst/>
          </a:prstGeom>
          <a:ln>
            <a:noFill/>
          </a:ln>
          <a:effectLst>
            <a:glow rad="38100">
              <a:schemeClr val="bg1"/>
            </a:glow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3175"/>
            <a:ext cx="9144000" cy="5143500"/>
          </a:xfrm>
          <a:prstGeom prst="rect">
            <a:avLst/>
          </a:prstGeom>
          <a:gradFill>
            <a:gsLst>
              <a:gs pos="0">
                <a:srgbClr val="F5F9C1"/>
              </a:gs>
              <a:gs pos="100000">
                <a:srgbClr val="9CB86E">
                  <a:lumMod val="0"/>
                  <a:lumOff val="100000"/>
                </a:srgb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147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27150"/>
            <a:ext cx="4392613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467544" y="330097"/>
            <a:ext cx="6840760" cy="4473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85800">
              <a:srgbClr val="00B050">
                <a:alpha val="74000"/>
              </a:srgb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151" name="Picture 3" descr="\\USER-PC-15\Disk D\projects\Руслан\рисунки Png\0396 гриб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1004888"/>
            <a:ext cx="3413125" cy="319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Блок-схема: узел 1"/>
          <p:cNvSpPr/>
          <p:nvPr/>
        </p:nvSpPr>
        <p:spPr>
          <a:xfrm>
            <a:off x="3203848" y="1976547"/>
            <a:ext cx="72008" cy="91147"/>
          </a:xfrm>
          <a:prstGeom prst="flowChart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155950" y="1851025"/>
            <a:ext cx="407988" cy="420688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3347864" y="1904539"/>
            <a:ext cx="72008" cy="91147"/>
          </a:xfrm>
          <a:prstGeom prst="flowChart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3275856" y="2120563"/>
            <a:ext cx="72008" cy="91147"/>
          </a:xfrm>
          <a:prstGeom prst="flowChart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3419872" y="2067694"/>
            <a:ext cx="72008" cy="91147"/>
          </a:xfrm>
          <a:prstGeom prst="flowChart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3347864" y="2348704"/>
            <a:ext cx="72008" cy="91147"/>
          </a:xfrm>
          <a:prstGeom prst="flowChart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3491880" y="2295835"/>
            <a:ext cx="72008" cy="91147"/>
          </a:xfrm>
          <a:prstGeom prst="flowChart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3563888" y="2636736"/>
            <a:ext cx="72008" cy="91147"/>
          </a:xfrm>
          <a:prstGeom prst="flowChart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3419872" y="2511859"/>
            <a:ext cx="72008" cy="91147"/>
          </a:xfrm>
          <a:prstGeom prst="flowChart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3563888" y="2439851"/>
            <a:ext cx="72008" cy="91147"/>
          </a:xfrm>
          <a:prstGeom prst="flowChart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3516475" y="2006719"/>
            <a:ext cx="1487573" cy="112464"/>
          </a:xfrm>
          <a:prstGeom prst="straightConnector1">
            <a:avLst/>
          </a:prstGeom>
          <a:ln>
            <a:tailEnd type="arrow"/>
          </a:ln>
          <a:effectLst>
            <a:glow rad="381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3660491" y="2006719"/>
            <a:ext cx="1343557" cy="473782"/>
          </a:xfrm>
          <a:prstGeom prst="straightConnector1">
            <a:avLst/>
          </a:prstGeom>
          <a:ln>
            <a:tailEnd type="arrow"/>
          </a:ln>
          <a:effectLst>
            <a:glow rad="381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182" name="TextBox 23"/>
          <p:cNvSpPr txBox="1">
            <a:spLocks noChangeArrowheads="1"/>
          </p:cNvSpPr>
          <p:nvPr/>
        </p:nvSpPr>
        <p:spPr bwMode="auto">
          <a:xfrm>
            <a:off x="5003800" y="1730375"/>
            <a:ext cx="21605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000" b="1">
                <a:latin typeface="Times New Roman" pitchFamily="18" charset="0"/>
                <a:cs typeface="Times New Roman" pitchFamily="18" charset="0"/>
              </a:rPr>
              <a:t>споры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3175"/>
            <a:ext cx="9144000" cy="5143500"/>
          </a:xfrm>
          <a:prstGeom prst="rect">
            <a:avLst/>
          </a:prstGeom>
          <a:gradFill>
            <a:gsLst>
              <a:gs pos="0">
                <a:srgbClr val="F5F9C1"/>
              </a:gs>
              <a:gs pos="100000">
                <a:srgbClr val="9CB86E">
                  <a:lumMod val="0"/>
                  <a:lumOff val="100000"/>
                </a:srgb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171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27150"/>
            <a:ext cx="4392613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39552" y="339502"/>
            <a:ext cx="6840760" cy="4473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85800">
              <a:srgbClr val="00B050">
                <a:alpha val="74000"/>
              </a:srgb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859338" y="2017713"/>
            <a:ext cx="30543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000" b="1">
                <a:latin typeface="Times New Roman" pitchFamily="18" charset="0"/>
                <a:cs typeface="Times New Roman" pitchFamily="18" charset="0"/>
              </a:rPr>
              <a:t>грибница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11188" y="2770188"/>
            <a:ext cx="64293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Грибница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всасывает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из почвы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воду с минеральными веществами.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11188" y="3778250"/>
            <a:ext cx="608488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>
                <a:latin typeface="Times New Roman" pitchFamily="18" charset="0"/>
                <a:cs typeface="Times New Roman" pitchFamily="18" charset="0"/>
              </a:rPr>
              <a:t>Грибы </a:t>
            </a:r>
            <a:r>
              <a:rPr lang="ru-RU" sz="2800" u="sng">
                <a:latin typeface="Times New Roman" pitchFamily="18" charset="0"/>
                <a:cs typeface="Times New Roman" pitchFamily="18" charset="0"/>
              </a:rPr>
              <a:t>не могут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сами производить для себя питательные вещества.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415925"/>
            <a:ext cx="4159250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9" name="Группа 3"/>
          <p:cNvGrpSpPr>
            <a:grpSpLocks/>
          </p:cNvGrpSpPr>
          <p:nvPr/>
        </p:nvGrpSpPr>
        <p:grpSpPr bwMode="auto">
          <a:xfrm>
            <a:off x="3543551" y="1203325"/>
            <a:ext cx="4349750" cy="554038"/>
            <a:chOff x="3424606" y="1203598"/>
            <a:chExt cx="4349382" cy="554037"/>
          </a:xfrm>
        </p:grpSpPr>
        <p:sp>
          <p:nvSpPr>
            <p:cNvPr id="7185" name="TextBox 12"/>
            <p:cNvSpPr txBox="1">
              <a:spLocks noChangeArrowheads="1"/>
            </p:cNvSpPr>
            <p:nvPr/>
          </p:nvSpPr>
          <p:spPr bwMode="auto">
            <a:xfrm>
              <a:off x="4821238" y="1203598"/>
              <a:ext cx="2952750" cy="554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3000" b="1">
                  <a:latin typeface="Times New Roman" pitchFamily="18" charset="0"/>
                  <a:cs typeface="Times New Roman" pitchFamily="18" charset="0"/>
                </a:rPr>
                <a:t>ножка</a:t>
              </a: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 flipH="1">
              <a:off x="3424606" y="1563910"/>
              <a:ext cx="1342184" cy="0"/>
            </a:xfrm>
            <a:prstGeom prst="straightConnector1">
              <a:avLst/>
            </a:prstGeom>
            <a:ln>
              <a:tailEnd type="arrow"/>
            </a:ln>
            <a:effectLst>
              <a:glow rad="38100">
                <a:schemeClr val="bg1"/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180" name="Группа 2"/>
          <p:cNvGrpSpPr>
            <a:grpSpLocks/>
          </p:cNvGrpSpPr>
          <p:nvPr/>
        </p:nvGrpSpPr>
        <p:grpSpPr bwMode="auto">
          <a:xfrm>
            <a:off x="3825874" y="555526"/>
            <a:ext cx="3101975" cy="554037"/>
            <a:chOff x="3825874" y="491882"/>
            <a:chExt cx="3101502" cy="554038"/>
          </a:xfrm>
        </p:grpSpPr>
        <p:sp>
          <p:nvSpPr>
            <p:cNvPr id="7183" name="TextBox 11"/>
            <p:cNvSpPr txBox="1">
              <a:spLocks noChangeArrowheads="1"/>
            </p:cNvSpPr>
            <p:nvPr/>
          </p:nvSpPr>
          <p:spPr bwMode="auto">
            <a:xfrm>
              <a:off x="4766789" y="491882"/>
              <a:ext cx="2160587" cy="554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3000" b="1" dirty="0">
                  <a:latin typeface="Times New Roman" pitchFamily="18" charset="0"/>
                  <a:cs typeface="Times New Roman" pitchFamily="18" charset="0"/>
                </a:rPr>
                <a:t>шляпка</a:t>
              </a: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flipH="1">
              <a:off x="3825874" y="862662"/>
              <a:ext cx="860580" cy="0"/>
            </a:xfrm>
            <a:prstGeom prst="straightConnector1">
              <a:avLst/>
            </a:prstGeom>
            <a:ln>
              <a:tailEnd type="arrow"/>
            </a:ln>
            <a:effectLst>
              <a:glow rad="38100">
                <a:schemeClr val="bg1"/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flipH="1">
            <a:off x="3959932" y="2294731"/>
            <a:ext cx="860580" cy="7992"/>
          </a:xfrm>
          <a:prstGeom prst="straightConnector1">
            <a:avLst/>
          </a:prstGeom>
          <a:ln>
            <a:tailEnd type="arrow"/>
          </a:ln>
          <a:effectLst>
            <a:glow rad="381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3370884" y="2302723"/>
            <a:ext cx="1449628" cy="413043"/>
          </a:xfrm>
          <a:prstGeom prst="straightConnector1">
            <a:avLst/>
          </a:prstGeom>
          <a:ln>
            <a:tailEnd type="arrow"/>
          </a:ln>
          <a:effectLst>
            <a:glow rad="381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3175"/>
            <a:ext cx="9144000" cy="5143500"/>
          </a:xfrm>
          <a:prstGeom prst="rect">
            <a:avLst/>
          </a:prstGeom>
          <a:gradFill>
            <a:gsLst>
              <a:gs pos="0">
                <a:srgbClr val="F5F9C1"/>
              </a:gs>
              <a:gs pos="100000">
                <a:srgbClr val="9CB86E">
                  <a:lumMod val="0"/>
                  <a:lumOff val="100000"/>
                </a:srgb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195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27150"/>
            <a:ext cx="4392613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39552" y="339502"/>
            <a:ext cx="6840760" cy="4473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85800">
              <a:srgbClr val="00B050">
                <a:alpha val="74000"/>
              </a:srgb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539552" y="339502"/>
            <a:ext cx="3240360" cy="4464495"/>
          </a:xfrm>
          <a:effectLst>
            <a:softEdge rad="31750"/>
          </a:effectLst>
        </p:spPr>
      </p:pic>
      <p:sp>
        <p:nvSpPr>
          <p:cNvPr id="26" name="Скругленный прямоугольник 25"/>
          <p:cNvSpPr/>
          <p:nvPr/>
        </p:nvSpPr>
        <p:spPr>
          <a:xfrm>
            <a:off x="3444875" y="1954213"/>
            <a:ext cx="1414463" cy="419100"/>
          </a:xfrm>
          <a:prstGeom prst="roundRect">
            <a:avLst/>
          </a:prstGeom>
          <a:gradFill>
            <a:gsLst>
              <a:gs pos="0">
                <a:schemeClr val="accent2">
                  <a:tint val="50000"/>
                  <a:satMod val="300000"/>
                </a:schemeClr>
              </a:gs>
              <a:gs pos="34000">
                <a:srgbClr val="C00000"/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Грибы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67400" y="1930400"/>
            <a:ext cx="1422400" cy="442913"/>
          </a:xfrm>
          <a:prstGeom prst="roundRect">
            <a:avLst/>
          </a:prstGeom>
          <a:gradFill>
            <a:gsLst>
              <a:gs pos="0">
                <a:schemeClr val="accent2">
                  <a:tint val="50000"/>
                  <a:satMod val="300000"/>
                </a:schemeClr>
              </a:gs>
              <a:gs pos="34000">
                <a:srgbClr val="C00000"/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Деревья</a:t>
            </a:r>
          </a:p>
        </p:txBody>
      </p:sp>
      <p:sp>
        <p:nvSpPr>
          <p:cNvPr id="28" name="Выгнутая вверх стрелка 27"/>
          <p:cNvSpPr/>
          <p:nvPr/>
        </p:nvSpPr>
        <p:spPr>
          <a:xfrm>
            <a:off x="3940175" y="1430338"/>
            <a:ext cx="3008313" cy="450850"/>
          </a:xfrm>
          <a:prstGeom prst="curvedDownArrow">
            <a:avLst>
              <a:gd name="adj1" fmla="val 19802"/>
              <a:gd name="adj2" fmla="val 50000"/>
              <a:gd name="adj3" fmla="val 4479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низ стрелка 28"/>
          <p:cNvSpPr/>
          <p:nvPr/>
        </p:nvSpPr>
        <p:spPr>
          <a:xfrm flipH="1">
            <a:off x="3940175" y="2463800"/>
            <a:ext cx="2881313" cy="612775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4265613" y="722313"/>
            <a:ext cx="22304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>
                <a:latin typeface="Times New Roman" pitchFamily="18" charset="0"/>
                <a:cs typeface="Times New Roman" pitchFamily="18" charset="0"/>
              </a:rPr>
              <a:t>Минеральные вещества и вода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4481513" y="3076575"/>
            <a:ext cx="17986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>
                <a:latin typeface="Times New Roman" pitchFamily="18" charset="0"/>
                <a:cs typeface="Times New Roman" pitchFamily="18" charset="0"/>
              </a:rPr>
              <a:t>Органические вещества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3175"/>
            <a:ext cx="9144000" cy="5143500"/>
          </a:xfrm>
          <a:prstGeom prst="rect">
            <a:avLst/>
          </a:prstGeom>
          <a:gradFill>
            <a:gsLst>
              <a:gs pos="0">
                <a:srgbClr val="F5F9C1"/>
              </a:gs>
              <a:gs pos="100000">
                <a:srgbClr val="9CB86E">
                  <a:lumMod val="0"/>
                  <a:lumOff val="100000"/>
                </a:srgb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21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27150"/>
            <a:ext cx="4392613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12711" y="279903"/>
            <a:ext cx="6840760" cy="4473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85800">
              <a:srgbClr val="00B050">
                <a:alpha val="74000"/>
              </a:srgb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ysClr val="windowText" lastClr="000000"/>
              </a:solidFill>
            </a:endParaRP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ysClr val="windowText" lastClr="000000"/>
              </a:solidFill>
            </a:endParaRP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9223" name="Picture 12" descr="Grossbild von &quot;Tylopilus felleus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0"/>
          <a:stretch>
            <a:fillRect/>
          </a:stretch>
        </p:blipFill>
        <p:spPr bwMode="auto">
          <a:xfrm>
            <a:off x="3960813" y="285750"/>
            <a:ext cx="3492500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2" descr="Грибы 6 класс - Файловый архи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04800"/>
            <a:ext cx="3349625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927927" y="2086647"/>
            <a:ext cx="3456384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glow rad="127000">
                    <a:schemeClr val="bg1">
                      <a:alpha val="85000"/>
                    </a:schemeClr>
                  </a:glow>
                </a:effectLst>
                <a:latin typeface="+mn-lt"/>
                <a:cs typeface="+mn-cs"/>
              </a:rPr>
              <a:t>Желчный гриб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4563" y="2156128"/>
            <a:ext cx="3456384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glow rad="127000">
                    <a:schemeClr val="bg1">
                      <a:alpha val="85000"/>
                    </a:schemeClr>
                  </a:glow>
                </a:effectLst>
                <a:latin typeface="+mn-lt"/>
                <a:cs typeface="+mn-cs"/>
              </a:rPr>
              <a:t>Белый гриб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3887788" y="368300"/>
            <a:ext cx="1587" cy="441166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12775" y="2505075"/>
            <a:ext cx="3095625" cy="2246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шляпка снизу белая или желтоватая;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ножке рисунок в виде  белой сеточки;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мякоть на срезе остаётся белой.	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Съедобный гриб.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46525" y="2547938"/>
            <a:ext cx="3419475" cy="2524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шляпка снизу розовая;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ножке рисунок в виде чёрной сеточки;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мякоть на срезе розовеет.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ядовитый, но очень горький гриб!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461963"/>
            <a:ext cx="9144000" cy="5143501"/>
          </a:xfrm>
          <a:prstGeom prst="rect">
            <a:avLst/>
          </a:prstGeom>
          <a:gradFill>
            <a:gsLst>
              <a:gs pos="0">
                <a:srgbClr val="F5F9C1"/>
              </a:gs>
              <a:gs pos="100000">
                <a:srgbClr val="9CB86E">
                  <a:lumMod val="0"/>
                  <a:lumOff val="100000"/>
                </a:srgb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43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27150"/>
            <a:ext cx="4392613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495737" y="306115"/>
            <a:ext cx="6840760" cy="4473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85800">
              <a:srgbClr val="00B050">
                <a:alpha val="74000"/>
              </a:srgb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вв</a:t>
            </a:r>
            <a:endParaRPr lang="ru-RU" dirty="0"/>
          </a:p>
        </p:txBody>
      </p:sp>
      <p:pic>
        <p:nvPicPr>
          <p:cNvPr id="10247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900" y="368300"/>
            <a:ext cx="3490913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916117" y="2130277"/>
            <a:ext cx="3456384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glow rad="127000">
                    <a:schemeClr val="bg1">
                      <a:alpha val="85000"/>
                    </a:schemeClr>
                  </a:glow>
                </a:effectLst>
                <a:latin typeface="+mn-lt"/>
                <a:cs typeface="+mn-cs"/>
              </a:rPr>
              <a:t>                </a:t>
            </a:r>
            <a:r>
              <a:rPr lang="ru-RU" sz="2400" b="1" dirty="0">
                <a:solidFill>
                  <a:srgbClr val="C00000"/>
                </a:solidFill>
                <a:effectLst>
                  <a:glow rad="127000">
                    <a:schemeClr val="bg1">
                      <a:alpha val="85000"/>
                    </a:schemeClr>
                  </a:glow>
                </a:effectLst>
                <a:latin typeface="+mn-lt"/>
                <a:cs typeface="+mn-cs"/>
              </a:rPr>
              <a:t>Ложные опята</a:t>
            </a:r>
          </a:p>
        </p:txBody>
      </p:sp>
      <p:pic>
        <p:nvPicPr>
          <p:cNvPr id="10249" name="Рисунок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58775"/>
            <a:ext cx="3346450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64780" y="2161054"/>
            <a:ext cx="3456384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glow rad="127000">
                    <a:schemeClr val="bg1">
                      <a:alpha val="85000"/>
                    </a:schemeClr>
                  </a:glow>
                </a:effectLst>
                <a:latin typeface="+mn-lt"/>
                <a:cs typeface="+mn-cs"/>
              </a:rPr>
              <a:t>Опёнок осенний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887788" y="358775"/>
            <a:ext cx="0" cy="44211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12775" y="2633663"/>
            <a:ext cx="3275013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шляпка снизу желтовато-белая с тёмными пятнышками;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ножке кольцо;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мякоть белая с приятным запахом.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Съедобный гриб.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9225" y="2655888"/>
            <a:ext cx="3205163" cy="2247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шляпка снизу тёмная;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ножке кольца нет;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мякоть  желтоватая с неприятным запахом.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Ядовитый гриб!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244</Words>
  <Application>Microsoft Office PowerPoint</Application>
  <PresentationFormat>Экран (16:9)</PresentationFormat>
  <Paragraphs>70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Микология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сбора грибов:</vt:lpstr>
      <vt:lpstr>В царстве грибов.</vt:lpstr>
      <vt:lpstr>Презентация PowerPoint</vt:lpstr>
    </vt:vector>
  </TitlesOfParts>
  <Company>CompEdu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11</cp:lastModifiedBy>
  <cp:revision>116</cp:revision>
  <dcterms:created xsi:type="dcterms:W3CDTF">2015-02-20T07:04:57Z</dcterms:created>
  <dcterms:modified xsi:type="dcterms:W3CDTF">2017-11-21T19:50:42Z</dcterms:modified>
</cp:coreProperties>
</file>