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256" r:id="rId2"/>
    <p:sldId id="286" r:id="rId3"/>
    <p:sldId id="257" r:id="rId4"/>
    <p:sldId id="262" r:id="rId5"/>
    <p:sldId id="268" r:id="rId6"/>
    <p:sldId id="280" r:id="rId7"/>
    <p:sldId id="271" r:id="rId8"/>
    <p:sldId id="287" r:id="rId9"/>
    <p:sldId id="288" r:id="rId10"/>
    <p:sldId id="260" r:id="rId11"/>
    <p:sldId id="261" r:id="rId12"/>
    <p:sldId id="277" r:id="rId13"/>
    <p:sldId id="281" r:id="rId14"/>
    <p:sldId id="282" r:id="rId15"/>
    <p:sldId id="258" r:id="rId16"/>
    <p:sldId id="283" r:id="rId17"/>
    <p:sldId id="263" r:id="rId18"/>
    <p:sldId id="275" r:id="rId19"/>
    <p:sldId id="270" r:id="rId20"/>
    <p:sldId id="269" r:id="rId21"/>
    <p:sldId id="265" r:id="rId22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4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2AC15-6A04-444A-9C8E-B21E2386A862}" type="datetimeFigureOut">
              <a:rPr lang="ru-RU" smtClean="0"/>
              <a:t>06.02.2017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09AE6-031D-4FCB-AF5D-91623091201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1020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89998-50A6-4301-9ACA-2E43BB15B269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0B9B5C-B41A-4DDA-AF72-81FC4AE8676F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DDFA5-4968-4995-8F36-C0D01283C2B3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B8573-0D68-48AD-A003-9158FDE31743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9C113-A4FE-43D5-8F5E-79CC8CD53589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D2ECE-521E-4AD8-A84E-33F74D49EDB0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9BBE6-BC63-4079-8855-6B851997A886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1FE9F-7254-4849-9A27-D572B7EAA9B3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A57CA-E3E9-4171-9BB4-3EB9937E1B6D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15EEA-312F-40AB-82B0-601CC11AA3B1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0191E-5926-4597-9305-62497AB2C4A2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2B29525-1DAF-45FA-8C00-0DEC7998E919}" type="datetime1">
              <a:rPr lang="ru-RU" smtClean="0"/>
              <a:t>06.02.2017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1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hyperlink" Target="http://korabley.net/_nw/2/04333746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32.jpeg"/><Relationship Id="rId4" Type="http://schemas.openxmlformats.org/officeDocument/2006/relationships/hyperlink" Target="http://korabley.net/_nw/2/04333746.jp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944343"/>
            <a:ext cx="6120680" cy="2537136"/>
          </a:xfrm>
        </p:spPr>
        <p:txBody>
          <a:bodyPr>
            <a:normAutofit fontScale="92500"/>
          </a:bodyPr>
          <a:lstStyle/>
          <a:p>
            <a:r>
              <a:rPr lang="ru-RU" dirty="0"/>
              <a:t>Авторы : </a:t>
            </a:r>
            <a:r>
              <a:rPr lang="ru-RU" sz="2300" b="1" dirty="0" err="1"/>
              <a:t>Вечоркова</a:t>
            </a:r>
            <a:r>
              <a:rPr lang="ru-RU" sz="2300" b="1" dirty="0"/>
              <a:t> Арина, </a:t>
            </a:r>
            <a:r>
              <a:rPr lang="ru-RU" sz="2300" b="1" dirty="0" err="1"/>
              <a:t>Голотина</a:t>
            </a:r>
            <a:r>
              <a:rPr lang="ru-RU" sz="2300" b="1" dirty="0"/>
              <a:t> Софья, </a:t>
            </a:r>
          </a:p>
          <a:p>
            <a:r>
              <a:rPr lang="ru-RU" dirty="0"/>
              <a:t>ученицы 6-а класса</a:t>
            </a:r>
          </a:p>
          <a:p>
            <a:r>
              <a:rPr lang="ru-RU" dirty="0"/>
              <a:t>ГБОУ СОШ №422 Санкт-Петербурга Кронштадтского района                  </a:t>
            </a:r>
          </a:p>
          <a:p>
            <a:r>
              <a:rPr lang="ru-RU" dirty="0"/>
              <a:t>Руководитель:  Шлендова Майя Александровна, учитель истории, зав. школьным музеем</a:t>
            </a:r>
          </a:p>
        </p:txBody>
      </p:sp>
      <p:sp>
        <p:nvSpPr>
          <p:cNvPr id="4" name="Пятно 1 3"/>
          <p:cNvSpPr/>
          <p:nvPr/>
        </p:nvSpPr>
        <p:spPr>
          <a:xfrm>
            <a:off x="34476" y="3140968"/>
            <a:ext cx="2901576" cy="288715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212745"/>
                </a:solidFill>
              </a:rPr>
              <a:t>  Что ?</a:t>
            </a:r>
          </a:p>
        </p:txBody>
      </p:sp>
      <p:sp>
        <p:nvSpPr>
          <p:cNvPr id="7" name="Двойная волна 6"/>
          <p:cNvSpPr/>
          <p:nvPr/>
        </p:nvSpPr>
        <p:spPr>
          <a:xfrm>
            <a:off x="64361" y="21754"/>
            <a:ext cx="8712968" cy="1412776"/>
          </a:xfrm>
          <a:prstGeom prst="doubleWave">
            <a:avLst>
              <a:gd name="adj1" fmla="val 12500"/>
              <a:gd name="adj2" fmla="val 0"/>
            </a:avLst>
          </a:prstGeom>
          <a:solidFill>
            <a:schemeClr val="bg2">
              <a:lumMod val="90000"/>
            </a:schemeClr>
          </a:solidFill>
          <a:ln w="63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Блок-схема: перфолента 1"/>
          <p:cNvSpPr/>
          <p:nvPr/>
        </p:nvSpPr>
        <p:spPr>
          <a:xfrm>
            <a:off x="323528" y="267661"/>
            <a:ext cx="7467513" cy="707886"/>
          </a:xfrm>
          <a:prstGeom prst="roundRect">
            <a:avLst>
              <a:gd name="adj" fmla="val 253"/>
            </a:avLst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4000" b="1" dirty="0">
                <a:ln w="1905">
                  <a:solidFill>
                    <a:srgbClr val="C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Игра</a:t>
            </a:r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4-х-5-х 6-х классов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532440" y="6465019"/>
            <a:ext cx="583704" cy="365125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ятно 1 5"/>
          <p:cNvSpPr/>
          <p:nvPr/>
        </p:nvSpPr>
        <p:spPr>
          <a:xfrm>
            <a:off x="2195736" y="975547"/>
            <a:ext cx="3456384" cy="2958552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212745"/>
                </a:solidFill>
              </a:rPr>
              <a:t>   Где ?</a:t>
            </a:r>
          </a:p>
        </p:txBody>
      </p:sp>
      <p:sp>
        <p:nvSpPr>
          <p:cNvPr id="5" name="Пятно 1 4"/>
          <p:cNvSpPr/>
          <p:nvPr/>
        </p:nvSpPr>
        <p:spPr>
          <a:xfrm>
            <a:off x="5724128" y="728142"/>
            <a:ext cx="3168352" cy="3223856"/>
          </a:xfrm>
          <a:prstGeom prst="irregularSeal1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dirty="0">
                <a:solidFill>
                  <a:srgbClr val="212745"/>
                </a:solidFill>
              </a:rPr>
              <a:t>Когда ?</a:t>
            </a:r>
          </a:p>
        </p:txBody>
      </p:sp>
    </p:spTree>
    <p:extLst>
      <p:ext uri="{BB962C8B-B14F-4D97-AF65-F5344CB8AC3E}">
        <p14:creationId xmlns:p14="http://schemas.microsoft.com/office/powerpoint/2010/main" val="89580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 animBg="1"/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4082"/>
            <a:ext cx="5328592" cy="91664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/>
              <a:t>Задание 3(Что лишнее?)</a:t>
            </a:r>
          </a:p>
          <a:p>
            <a:pPr marL="45720" indent="0">
              <a:buNone/>
            </a:pPr>
            <a:r>
              <a:rPr lang="ru-RU" b="1" dirty="0"/>
              <a:t>1. Парадная одежда моряка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0" y="4484431"/>
            <a:ext cx="1776928" cy="2138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muzmix.com/images/songs/4452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" y="995489"/>
            <a:ext cx="2225572" cy="26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buycostumes.com/mgen/merchandiser/31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39" y="961618"/>
            <a:ext cx="1635483" cy="34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2.nnm.ru/a/8/6/8/9/f809ea822a5971749df7392c8e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r="7339"/>
          <a:stretch/>
        </p:blipFill>
        <p:spPr bwMode="auto">
          <a:xfrm>
            <a:off x="254417" y="3743785"/>
            <a:ext cx="2179623" cy="28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815" y="800776"/>
            <a:ext cx="396000" cy="61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4114" y="987352"/>
            <a:ext cx="360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</p:txBody>
      </p:sp>
      <p:pic>
        <p:nvPicPr>
          <p:cNvPr id="15" name="Picture 6" descr="http://armygoods.ru/images/articles/forma/summer_kursant_povs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800776"/>
            <a:ext cx="2180207" cy="4959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6306" y="961618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875" y="3724260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84134" y="4484432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</a:t>
            </a:r>
          </a:p>
        </p:txBody>
      </p:sp>
      <p:pic>
        <p:nvPicPr>
          <p:cNvPr id="25" name="Picture 8" descr="http://forma-odezhda.ru/image/data/uniforma/forma1952/ris5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 bwMode="auto">
          <a:xfrm>
            <a:off x="7040239" y="216869"/>
            <a:ext cx="1932717" cy="49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3127" y="1039047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6295" y="369889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3048537"/>
              </p:ext>
            </p:extLst>
          </p:nvPr>
        </p:nvGraphicFramePr>
        <p:xfrm>
          <a:off x="5436096" y="5733256"/>
          <a:ext cx="2795966" cy="58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9596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0431" y="6395385"/>
            <a:ext cx="575567" cy="365125"/>
          </a:xfrm>
        </p:spPr>
        <p:txBody>
          <a:bodyPr/>
          <a:lstStyle/>
          <a:p>
            <a:fld id="{B19B0651-EE4F-4900-A07F-96A6BFA9D0F0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896258" y="5943600"/>
            <a:ext cx="2276141" cy="6343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9524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424" y="89328"/>
            <a:ext cx="8546032" cy="675376"/>
          </a:xfrm>
        </p:spPr>
        <p:txBody>
          <a:bodyPr>
            <a:normAutofit fontScale="62500" lnSpcReduction="2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Задание 4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Рабочая форма одежды моряка. Что лишнее?</a:t>
            </a:r>
            <a:endParaRPr lang="ru-RU" sz="2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http://dic.academic.ru/pictures/wiki/files/82/RussianNavyWork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80123"/>
            <a:ext cx="1862293" cy="50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uzmix.com/images/songs/4452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24" y="1179786"/>
            <a:ext cx="2009548" cy="26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mygoods.ru/images/articles/forma/summer_kursant_pov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88" y="1024890"/>
            <a:ext cx="2036191" cy="4959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orma-odezhda.ru/image/data/uniforma/forma1952/ris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 bwMode="auto">
          <a:xfrm>
            <a:off x="4953992" y="1073248"/>
            <a:ext cx="1767284" cy="4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24" y="3820306"/>
            <a:ext cx="2080028" cy="27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15464"/>
            <a:ext cx="666823" cy="365125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716" y="133485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117978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910" y="391939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22713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12240" y="104128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870139" y="6112934"/>
            <a:ext cx="2016224" cy="62843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11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4082"/>
            <a:ext cx="5328592" cy="916646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sz="2800" b="1" dirty="0"/>
              <a:t>Задание 3 (Что лишнее?)</a:t>
            </a:r>
          </a:p>
          <a:p>
            <a:pPr marL="45720" indent="0">
              <a:buNone/>
            </a:pPr>
            <a:r>
              <a:rPr lang="ru-RU" b="1" dirty="0"/>
              <a:t>1. Парадная одежда моряка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80" y="4484431"/>
            <a:ext cx="1776928" cy="21381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 descr="http://muzmix.com/images/songs/4452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18" y="995489"/>
            <a:ext cx="2225572" cy="26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mages.buycostumes.com/mgen/merchandiser/3166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039" y="961618"/>
            <a:ext cx="1635483" cy="3454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2.nnm.ru/a/8/6/8/9/f809ea822a5971749df7392c8e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66" r="7339"/>
          <a:stretch/>
        </p:blipFill>
        <p:spPr bwMode="auto">
          <a:xfrm>
            <a:off x="510817" y="3788425"/>
            <a:ext cx="2179623" cy="283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3815" y="800776"/>
            <a:ext cx="396000" cy="612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1.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04114" y="987352"/>
            <a:ext cx="36004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</a:t>
            </a:r>
          </a:p>
        </p:txBody>
      </p:sp>
      <p:pic>
        <p:nvPicPr>
          <p:cNvPr id="15" name="Picture 6" descr="http://armygoods.ru/images/articles/forma/summer_kursant_povse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6156" y="800776"/>
            <a:ext cx="2180207" cy="4959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896306" y="961618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14875" y="3724260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5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784134" y="4484432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</a:t>
            </a:r>
          </a:p>
        </p:txBody>
      </p:sp>
      <p:pic>
        <p:nvPicPr>
          <p:cNvPr id="25" name="Picture 8" descr="http://forma-odezhda.ru/image/data/uniforma/forma1952/ris5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 bwMode="auto">
          <a:xfrm>
            <a:off x="7040239" y="216869"/>
            <a:ext cx="1932717" cy="494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401815" y="1024092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7236295" y="369889"/>
            <a:ext cx="39594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0902227"/>
              </p:ext>
            </p:extLst>
          </p:nvPr>
        </p:nvGraphicFramePr>
        <p:xfrm>
          <a:off x="5504560" y="6025675"/>
          <a:ext cx="2127677" cy="5868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276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58686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460431" y="6395385"/>
            <a:ext cx="575567" cy="365125"/>
          </a:xfrm>
        </p:spPr>
        <p:txBody>
          <a:bodyPr/>
          <a:lstStyle/>
          <a:p>
            <a:fld id="{B19B0651-EE4F-4900-A07F-96A6BFA9D0F0}" type="slidenum">
              <a:rPr lang="ru-RU" sz="2000" b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fld>
            <a:endParaRPr lang="ru-RU" sz="20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157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0424" y="89328"/>
            <a:ext cx="8546032" cy="675376"/>
          </a:xfrm>
        </p:spPr>
        <p:txBody>
          <a:bodyPr>
            <a:normAutofit fontScale="62500" lnSpcReduction="20000"/>
          </a:bodyPr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Задание 4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Рабочая форма одежды моряка. Что лишнее?</a:t>
            </a:r>
            <a:endParaRPr lang="ru-RU" sz="26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2050" name="Picture 2" descr="http://dic.academic.ru/pictures/wiki/files/82/RussianNavyWorkUnifor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2" y="1334857"/>
            <a:ext cx="1862293" cy="5032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muzmix.com/images/songs/44527/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24" y="1179786"/>
            <a:ext cx="2009548" cy="2679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armygoods.ru/images/articles/forma/summer_kursant_povs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88" y="1024890"/>
            <a:ext cx="2036191" cy="495977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forma-odezhda.ru/image/data/uniforma/forma1952/ris58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 bwMode="auto">
          <a:xfrm>
            <a:off x="4953992" y="1073248"/>
            <a:ext cx="1767284" cy="486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0224" y="3820306"/>
            <a:ext cx="2080028" cy="2777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244408" y="6315464"/>
            <a:ext cx="666823" cy="365125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</a:rPr>
              <a:t>13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14716" y="1334858"/>
            <a:ext cx="3946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388424" y="117978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03910" y="3919397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1227136"/>
            <a:ext cx="306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12240" y="1041286"/>
            <a:ext cx="31931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4729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01" y="3429000"/>
            <a:ext cx="3900182" cy="26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7" y="850630"/>
            <a:ext cx="3785885" cy="24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4" y="989861"/>
            <a:ext cx="2700238" cy="22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88340" y="6037759"/>
            <a:ext cx="8758181" cy="733461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endParaRPr lang="ru-RU" sz="1800" b="1" dirty="0"/>
          </a:p>
          <a:p>
            <a:pPr marL="45720" indent="0">
              <a:buNone/>
            </a:pPr>
            <a:r>
              <a:rPr lang="ru-RU" sz="1800" b="1" dirty="0"/>
              <a:t>1. Кок; 2. Эскадра; 3. Гюйс; 4. Тельняшка; 5.Кортик; 6. Палуба; 7. Бушлат</a:t>
            </a:r>
            <a:r>
              <a:rPr lang="ru-RU" sz="16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3" y="1089995"/>
            <a:ext cx="338554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466" y="1058586"/>
            <a:ext cx="348172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g03.taobaocdn.com/bao/uploaded/i3/T12WRRFrFrXXXXXXXX_!!0-item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97" y="173156"/>
            <a:ext cx="2118771" cy="15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turism.ru/d/925338/d/%D0%A2%D0%B5%D0%BB%D1%8C%D0%BD%D1%8F%D1%88%D0%BA%D0%B0_Prival_%D0%BC%D0%BE%D1%80%D1%81%D0%BA%D0%B0%D1%8F_%D0%A2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5409"/>
            <a:ext cx="1926793" cy="169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75" y="3769490"/>
            <a:ext cx="1773397" cy="2238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07362" y="1999589"/>
            <a:ext cx="30180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5982" y="313455"/>
            <a:ext cx="29848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4092" y="3852670"/>
            <a:ext cx="317716" cy="36000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2900" y="3601783"/>
            <a:ext cx="306494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г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613255" y="6173697"/>
            <a:ext cx="534443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14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9" y="3871990"/>
            <a:ext cx="2567925" cy="2155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49" y="4032670"/>
            <a:ext cx="393056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ж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687" y="188456"/>
            <a:ext cx="6583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Задание №5      Соотнеси цифру и букву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0030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274" y="3429000"/>
            <a:ext cx="3900182" cy="26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7" y="850630"/>
            <a:ext cx="3785885" cy="24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4" y="989861"/>
            <a:ext cx="2700238" cy="22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169106" y="6161632"/>
            <a:ext cx="8758181" cy="57600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1800" b="1" dirty="0"/>
              <a:t>1. _____; 2._____3. _______; 4._______; 5._______6. _____; 7. ________</a:t>
            </a:r>
            <a:r>
              <a:rPr lang="ru-RU" sz="16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3" y="1089995"/>
            <a:ext cx="338554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466" y="1058586"/>
            <a:ext cx="348172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g03.taobaocdn.com/bao/uploaded/i3/T12WRRFrFrXXXXXXXX_!!0-item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302" y="188456"/>
            <a:ext cx="2118771" cy="15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turism.ru/d/925338/d/%D0%A2%D0%B5%D0%BB%D1%8C%D0%BD%D1%8F%D1%88%D0%BA%D0%B0_Prival_%D0%BC%D0%BE%D1%80%D1%81%D0%BA%D0%B0%D1%8F_%D0%A2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5409"/>
            <a:ext cx="1926793" cy="169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242" y="3735141"/>
            <a:ext cx="1620000" cy="2238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939033" y="1305439"/>
            <a:ext cx="30649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г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107362" y="1999589"/>
            <a:ext cx="30180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5982" y="313455"/>
            <a:ext cx="29848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409164" y="3735141"/>
            <a:ext cx="317716" cy="36000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2900" y="3601783"/>
            <a:ext cx="306494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г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31437" y="6381328"/>
            <a:ext cx="700584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15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2" y="3885225"/>
            <a:ext cx="2567925" cy="187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49" y="4032670"/>
            <a:ext cx="393056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ж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687" y="188456"/>
            <a:ext cx="6583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Задание №5      Соотнеси цифру и букву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47847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501" y="3429000"/>
            <a:ext cx="3900182" cy="26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197" y="850630"/>
            <a:ext cx="3785885" cy="248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04" y="989861"/>
            <a:ext cx="2700238" cy="22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10068" y="6007851"/>
            <a:ext cx="8758181" cy="576008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sz="1800" b="1" dirty="0"/>
              <a:t>1. Кок(Е); 2. Эскадра(Д); 3. Гюйс(А); 4. Тельняшка(Б); 5.Кортик(Ж); 6. Палуба(Г); 7. Бушлат(В)</a:t>
            </a:r>
            <a:r>
              <a:rPr lang="ru-RU" sz="1600" dirty="0"/>
              <a:t>.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87843" y="1089995"/>
            <a:ext cx="338554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е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7466" y="1058586"/>
            <a:ext cx="348172" cy="430887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д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074" name="Picture 2" descr="http://img03.taobaocdn.com/bao/uploaded/i3/T12WRRFrFrXXXXXXXX_!!0-item_pi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797" y="173156"/>
            <a:ext cx="2118771" cy="158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megaturism.ru/d/925338/d/%D0%A2%D0%B5%D0%BB%D1%8C%D0%BD%D1%8F%D1%88%D0%BA%D0%B0_Prival_%D0%BC%D0%BE%D1%80%D1%81%D0%BA%D0%B0%D1%8F_%D0%A235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55409"/>
            <a:ext cx="1926793" cy="169867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5675" y="3769490"/>
            <a:ext cx="1773397" cy="22383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107362" y="1999589"/>
            <a:ext cx="301802" cy="36933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05982" y="313455"/>
            <a:ext cx="298480" cy="40011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264092" y="3852670"/>
            <a:ext cx="317716" cy="360000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62900" y="3601783"/>
            <a:ext cx="306494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г</a:t>
            </a:r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331437" y="6381328"/>
            <a:ext cx="700584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82" y="3601783"/>
            <a:ext cx="2567925" cy="2155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26749" y="4032670"/>
            <a:ext cx="393056" cy="430887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r>
              <a:rPr lang="ru-RU" sz="2200" dirty="0">
                <a:solidFill>
                  <a:prstClr val="black"/>
                </a:solidFill>
              </a:rPr>
              <a:t>ж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21687" y="188456"/>
            <a:ext cx="6583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prstClr val="black"/>
                </a:solidFill>
              </a:rPr>
              <a:t>Задание №5      Соотнеси цифру и букву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7151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138430" y="4232723"/>
            <a:ext cx="4752528" cy="2367445"/>
          </a:xfrm>
        </p:spPr>
        <p:txBody>
          <a:bodyPr>
            <a:normAutofit lnSpcReduction="10000"/>
          </a:bodyPr>
          <a:lstStyle/>
          <a:p>
            <a:pPr marL="502920" lvl="0" indent="-457200"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r>
              <a:rPr lang="ru-RU" sz="1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Транспортное судно</a:t>
            </a:r>
          </a:p>
          <a:p>
            <a:pPr marL="502920" indent="-457200">
              <a:buAutoNum type="arabicPeriod"/>
            </a:pPr>
            <a:r>
              <a:rPr lang="ru-RU" sz="1800" dirty="0"/>
              <a:t>Подводная лодка «Акула»</a:t>
            </a:r>
          </a:p>
          <a:p>
            <a:pPr marL="502920" indent="-457200">
              <a:buAutoNum type="arabicPeriod"/>
            </a:pPr>
            <a:r>
              <a:rPr lang="ru-RU" sz="1800" dirty="0"/>
              <a:t>Танкер</a:t>
            </a:r>
          </a:p>
          <a:p>
            <a:pPr marL="502920" indent="-457200">
              <a:buAutoNum type="arabicPeriod"/>
            </a:pPr>
            <a:r>
              <a:rPr lang="ru-RU" sz="1800" dirty="0"/>
              <a:t>Эскадренный миноносец</a:t>
            </a:r>
          </a:p>
          <a:p>
            <a:pPr marL="502920" indent="-457200">
              <a:buAutoNum type="arabicPeriod"/>
            </a:pPr>
            <a:r>
              <a:rPr lang="ru-RU" sz="1800" dirty="0"/>
              <a:t>Парусное судно</a:t>
            </a:r>
          </a:p>
          <a:p>
            <a:pPr marL="502920" indent="-457200">
              <a:buAutoNum type="arabicPeriod"/>
            </a:pPr>
            <a:r>
              <a:rPr lang="ru-RU" sz="1800" dirty="0"/>
              <a:t>Ракетный корабль на воздушной подушке</a:t>
            </a:r>
          </a:p>
        </p:txBody>
      </p:sp>
      <p:pic>
        <p:nvPicPr>
          <p:cNvPr id="1026" name="Picture 2" descr="http://korabley.net/_nw/0/1196087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6"/>
          <a:stretch/>
        </p:blipFill>
        <p:spPr bwMode="auto">
          <a:xfrm>
            <a:off x="48791" y="725739"/>
            <a:ext cx="259064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rabley.net/_nw/8/5982697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3" t="63831" r="17490" b="8108"/>
          <a:stretch/>
        </p:blipFill>
        <p:spPr bwMode="auto">
          <a:xfrm>
            <a:off x="5607776" y="551274"/>
            <a:ext cx="3384376" cy="1580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нефтеналивной танкер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349088"/>
            <a:ext cx="2531926" cy="18042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korabley.net/_nw/1/40853396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85" t="4922" b="10486"/>
          <a:stretch/>
        </p:blipFill>
        <p:spPr bwMode="auto">
          <a:xfrm>
            <a:off x="2777996" y="551274"/>
            <a:ext cx="2736304" cy="36020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navy.su/1917-/esmin/sovremennyi/images/bezuderzhny_00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27458" b="5741"/>
          <a:stretch/>
        </p:blipFill>
        <p:spPr bwMode="auto">
          <a:xfrm>
            <a:off x="120036" y="4293096"/>
            <a:ext cx="3935371" cy="2403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armyman.info/photo/28-1/27429_19761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67" b="12386"/>
          <a:stretch/>
        </p:blipFill>
        <p:spPr bwMode="auto">
          <a:xfrm>
            <a:off x="5607776" y="2016265"/>
            <a:ext cx="3397793" cy="21005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0036" y="1831599"/>
            <a:ext cx="3032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7928" y="3727258"/>
            <a:ext cx="29919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20036" y="5938748"/>
            <a:ext cx="30328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6136" y="3244333"/>
            <a:ext cx="309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65800" y="1497609"/>
            <a:ext cx="516559" cy="369332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ru-RU" dirty="0"/>
              <a:t>д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12276" y="2881868"/>
            <a:ext cx="3305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prstClr val="black">
                    <a:lumMod val="75000"/>
                    <a:lumOff val="25000"/>
                  </a:prstClr>
                </a:solidFill>
              </a:rPr>
              <a:t>П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858764" y="3613665"/>
            <a:ext cx="28405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dirty="0"/>
              <a:t>г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630866" y="3706662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б</a:t>
            </a: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495928" y="6469335"/>
            <a:ext cx="648072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17</a:t>
            </a:fld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4004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467456" y="6120272"/>
            <a:ext cx="422701" cy="373388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2000" b="1" dirty="0">
                <a:solidFill>
                  <a:schemeClr val="bg1"/>
                </a:solidFill>
              </a:rPr>
              <a:t>б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806049"/>
              </p:ext>
            </p:extLst>
          </p:nvPr>
        </p:nvGraphicFramePr>
        <p:xfrm>
          <a:off x="412527" y="5984308"/>
          <a:ext cx="3456384" cy="792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0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250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5250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0006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60606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24232">
                <a:tc>
                  <a:txBody>
                    <a:bodyPr/>
                    <a:lstStyle/>
                    <a:p>
                      <a:r>
                        <a:rPr lang="ru-RU" sz="2000" b="1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4232">
                <a:tc>
                  <a:txBody>
                    <a:bodyPr/>
                    <a:lstStyle/>
                    <a:p>
                      <a:r>
                        <a:rPr lang="ru-RU" sz="2000" b="1" dirty="0"/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/>
                        <a:t>б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676456" y="6525344"/>
            <a:ext cx="467544" cy="332656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</a:rPr>
              <a:t>18</a:t>
            </a:fld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1" y="260648"/>
            <a:ext cx="835292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2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</a:t>
            </a:r>
            <a:r>
              <a:rPr lang="ru-RU" sz="2800" b="1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u="sng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Правильный</a:t>
            </a:r>
            <a:r>
              <a:rPr lang="ru-RU" sz="28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ответ</a:t>
            </a:r>
            <a:endParaRPr lang="ru-RU" sz="3200" u="sng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59" y="774074"/>
            <a:ext cx="2658559" cy="2341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/>
          <a:stretch/>
        </p:blipFill>
        <p:spPr bwMode="auto">
          <a:xfrm>
            <a:off x="5865220" y="227791"/>
            <a:ext cx="3051689" cy="20338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6" descr="нефтеналивной танкер">
            <a:hlinkClick r:id="rId4" tooltip="Нажмите, для просмотра в полном размере...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3"/>
          <a:stretch/>
        </p:blipFill>
        <p:spPr bwMode="auto">
          <a:xfrm>
            <a:off x="5865220" y="2388720"/>
            <a:ext cx="3115865" cy="16227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85"/>
          <a:stretch/>
        </p:blipFill>
        <p:spPr bwMode="auto">
          <a:xfrm>
            <a:off x="398663" y="3929775"/>
            <a:ext cx="3303068" cy="1884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240" y="774074"/>
            <a:ext cx="2734234" cy="3245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6300" r="4852" b="5095"/>
          <a:stretch/>
        </p:blipFill>
        <p:spPr bwMode="auto">
          <a:xfrm>
            <a:off x="4840152" y="4149081"/>
            <a:ext cx="4146152" cy="24577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916107" y="156849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06766" y="3390731"/>
            <a:ext cx="3497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prstClr val="white"/>
                </a:solidFill>
              </a:rPr>
              <a:t>г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98663" y="5229845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в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2465387" y="2539807"/>
            <a:ext cx="365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5916107" y="2393771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b="1" dirty="0">
                <a:solidFill>
                  <a:schemeClr val="bg1"/>
                </a:solidFill>
              </a:rPr>
              <a:t>е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8616883" y="4149081"/>
            <a:ext cx="3642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400" dirty="0"/>
              <a:t>б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09095" y="2350621"/>
            <a:ext cx="230886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>
                <a:solidFill>
                  <a:schemeClr val="bg1"/>
                </a:solidFill>
              </a:rPr>
              <a:t>Транспортное судно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550139" y="1506943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>
                <a:solidFill>
                  <a:schemeClr val="bg1"/>
                </a:solidFill>
              </a:rPr>
              <a:t>Подводная лодка «АКУЛА»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212975" y="763071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>
                <a:solidFill>
                  <a:schemeClr val="bg1"/>
                </a:solidFill>
              </a:rPr>
              <a:t>Парусное судно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700304" y="2370340"/>
            <a:ext cx="228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>
                <a:solidFill>
                  <a:schemeClr val="bg1"/>
                </a:solidFill>
              </a:rPr>
              <a:t>ТАНКЕР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1505290" y="5168290"/>
            <a:ext cx="228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>
                <a:solidFill>
                  <a:schemeClr val="bg1"/>
                </a:solidFill>
              </a:rPr>
              <a:t>Эскадренный миноносец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4927792" y="4095581"/>
            <a:ext cx="228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u="sng" dirty="0"/>
              <a:t>Ракетный корабль на воздушной подушке</a:t>
            </a:r>
          </a:p>
        </p:txBody>
      </p:sp>
    </p:spTree>
    <p:extLst>
      <p:ext uri="{BB962C8B-B14F-4D97-AF65-F5344CB8AC3E}">
        <p14:creationId xmlns:p14="http://schemas.microsoft.com/office/powerpoint/2010/main" val="935874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19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20475" y="2223530"/>
            <a:ext cx="5657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912412" y="2809062"/>
            <a:ext cx="1720652" cy="1905420"/>
          </a:xfrm>
          <a:prstGeom prst="upArrowCallout">
            <a:avLst>
              <a:gd name="adj1" fmla="val 18439"/>
              <a:gd name="adj2" fmla="val 27236"/>
              <a:gd name="adj3" fmla="val 33088"/>
              <a:gd name="adj4" fmla="val 62285"/>
            </a:avLst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</a:p>
          <a:p>
            <a:pPr lvl="0" algn="ctr"/>
            <a:r>
              <a:rPr lang="ru-RU" sz="16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Подводники пехота 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0" y="2803559"/>
            <a:ext cx="1706563" cy="20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403333" y="2269807"/>
            <a:ext cx="46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11960" y="2270173"/>
            <a:ext cx="519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032122" y="2269807"/>
            <a:ext cx="46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742036" y="2287020"/>
            <a:ext cx="463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9" name="Выноска со стрелкой вверх 18"/>
          <p:cNvSpPr/>
          <p:nvPr/>
        </p:nvSpPr>
        <p:spPr>
          <a:xfrm>
            <a:off x="3679537" y="2871795"/>
            <a:ext cx="1584672" cy="1866022"/>
          </a:xfrm>
          <a:prstGeom prst="upArrowCallout">
            <a:avLst>
              <a:gd name="adj1" fmla="val 17666"/>
              <a:gd name="adj2" fmla="val 25748"/>
              <a:gd name="adj3" fmla="val 25004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Пограничные войска</a:t>
            </a:r>
            <a:endParaRPr lang="ru-RU" sz="12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5471828" y="2826888"/>
            <a:ext cx="1584176" cy="1820454"/>
          </a:xfrm>
          <a:prstGeom prst="upArrowCallout">
            <a:avLst>
              <a:gd name="adj1" fmla="val 20018"/>
              <a:gd name="adj2" fmla="val 27954"/>
              <a:gd name="adj3" fmla="val 27797"/>
              <a:gd name="adj4" fmla="val 62884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войска</a:t>
            </a:r>
          </a:p>
        </p:txBody>
      </p:sp>
      <p:sp>
        <p:nvSpPr>
          <p:cNvPr id="21" name="Выноска со стрелкой вверх 20"/>
          <p:cNvSpPr/>
          <p:nvPr/>
        </p:nvSpPr>
        <p:spPr>
          <a:xfrm>
            <a:off x="7277940" y="2899469"/>
            <a:ext cx="1574460" cy="1789498"/>
          </a:xfrm>
          <a:prstGeom prst="upArrowCallout">
            <a:avLst>
              <a:gd name="adj1" fmla="val 20961"/>
              <a:gd name="adj2" fmla="val 26608"/>
              <a:gd name="adj3" fmla="val 26635"/>
              <a:gd name="adj4" fmla="val 6497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Спецназ МВД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238" y="3490950"/>
            <a:ext cx="8784162" cy="13906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880113" y="908720"/>
            <a:ext cx="5703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7: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Назвать рода войск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4682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251520" y="404664"/>
            <a:ext cx="8676964" cy="5976664"/>
          </a:xfr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" indent="0">
              <a:buNone/>
            </a:pP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№422 Кронштадтского района г. Санкт- Петербурга</a:t>
            </a:r>
          </a:p>
          <a:p>
            <a:pPr marL="4572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проект:</a:t>
            </a:r>
          </a:p>
          <a:p>
            <a:pPr marL="4572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Игра для 4-6х классов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проекта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Вечоркова Арина, Голотина Софья- ученицы 6-а класса </a:t>
            </a:r>
          </a:p>
          <a:p>
            <a:pPr marL="45720" indent="0">
              <a:buNone/>
            </a:pP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№422 Кронштадтский район г. Санкт- Петербурга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Шлендова М.А., учитель истории, </a:t>
            </a:r>
          </a:p>
          <a:p>
            <a:pPr marL="45720" indent="0"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школьным музеем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разработать сценарий интеллектуальной  игры для 4-6х классов военно-патриотической направленности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подобрать задания для групповой работы учащихся 4-6х кл.</a:t>
            </a:r>
          </a:p>
          <a:p>
            <a:pPr marL="45720" indent="0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методические разработки для внеклассной работы школьников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1147601" cy="1152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346144"/>
            <a:ext cx="1148644" cy="1182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493396"/>
            <a:ext cx="1207052" cy="107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313390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Picture 2" descr="https://otvet.imgsmail.ru/download/875a8375f91de049494d6073098e8a2f_73c3bc4b6e7d90ff6b91a81837ee44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73239" r="2930"/>
          <a:stretch/>
        </p:blipFill>
        <p:spPr bwMode="auto">
          <a:xfrm>
            <a:off x="0" y="1262835"/>
            <a:ext cx="8928992" cy="272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107504" y="4277892"/>
            <a:ext cx="1584176" cy="1905420"/>
          </a:xfrm>
          <a:prstGeom prst="upArrowCallout">
            <a:avLst>
              <a:gd name="adj1" fmla="val 18439"/>
              <a:gd name="adj2" fmla="val 27236"/>
              <a:gd name="adj3" fmla="val 33088"/>
              <a:gd name="adj4" fmla="val 622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мчс</a:t>
            </a: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835696" y="4352228"/>
            <a:ext cx="1728192" cy="1789498"/>
          </a:xfrm>
          <a:prstGeom prst="upArrowCallout">
            <a:avLst>
              <a:gd name="adj1" fmla="val 14726"/>
              <a:gd name="adj2" fmla="val 22487"/>
              <a:gd name="adj3" fmla="val 28150"/>
              <a:gd name="adj4" fmla="val 6231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</a:p>
          <a:p>
            <a:pPr lvl="0" algn="ctr"/>
            <a:r>
              <a:rPr lang="ru-RU" sz="1600" b="1" spc="3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подводники</a:t>
            </a: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779664" y="4317290"/>
            <a:ext cx="1584672" cy="1866022"/>
          </a:xfrm>
          <a:prstGeom prst="upArrowCallout">
            <a:avLst>
              <a:gd name="adj1" fmla="val 17666"/>
              <a:gd name="adj2" fmla="val 25748"/>
              <a:gd name="adj3" fmla="val 25004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Пограничные войска</a:t>
            </a:r>
            <a:endParaRPr lang="ru-RU" sz="12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451884" y="4308782"/>
            <a:ext cx="1584176" cy="1820454"/>
          </a:xfrm>
          <a:prstGeom prst="upArrowCallout">
            <a:avLst>
              <a:gd name="adj1" fmla="val 20018"/>
              <a:gd name="adj2" fmla="val 27954"/>
              <a:gd name="adj3" fmla="val 27797"/>
              <a:gd name="adj4" fmla="val 62884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Воздушные войска</a:t>
            </a: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7204181" y="4388911"/>
            <a:ext cx="1574460" cy="1789498"/>
          </a:xfrm>
          <a:prstGeom prst="upArrowCallout">
            <a:avLst>
              <a:gd name="adj1" fmla="val 20961"/>
              <a:gd name="adj2" fmla="val 26608"/>
              <a:gd name="adj3" fmla="val 26635"/>
              <a:gd name="adj4" fmla="val 6497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6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Спецназ МВД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439652" y="649094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036060" y="678060"/>
            <a:ext cx="576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652120" y="677220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315508" y="678060"/>
            <a:ext cx="488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703240" y="649095"/>
            <a:ext cx="644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3200" b="1" spc="3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21291" y="260648"/>
            <a:ext cx="5703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7: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Назвать рода войск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8498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50370" y="1628800"/>
            <a:ext cx="8352928" cy="4608512"/>
          </a:xfrm>
          <a:prstGeom prst="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21</a:t>
            </a:fld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323528" y="548680"/>
            <a:ext cx="8424936" cy="820077"/>
          </a:xfrm>
          <a:solidFill>
            <a:schemeClr val="bg2">
              <a:lumMod val="9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Тельняшка – душа моряка</a:t>
            </a:r>
          </a:p>
          <a:p>
            <a:pPr marL="4572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1.Кто впервые ввёл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тельняшку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 форму   одежды моряков?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2. Когда в России 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тельняшка стала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формой одежды?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3. Какие рода войск России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носят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тельняшку, как форму?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4. Почему фашисты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прозвали русских моряков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«чёрными дьяволами»?</a:t>
            </a:r>
          </a:p>
          <a:p>
            <a:pPr marL="45720" indent="0">
              <a:buNone/>
            </a:pP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41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748000" cy="623709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Правила игры.</a:t>
            </a:r>
          </a:p>
          <a:p>
            <a:pPr marL="228600" indent="-18288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На экране - фотографии с разными  предметами, из которых  один или два  будут верными.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Каждой команде предлагается  одна  из пяти указанных номинаций.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 минута на размышление.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Капитан команды выбирает, кто будет отвечать.</a:t>
            </a:r>
          </a:p>
          <a:p>
            <a:pPr marL="22860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Если команда дала правильный ответ,  она получает 1 балл.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Если команда ответила неправильно , то право ответить  передаётся другой  команде.</a:t>
            </a: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sz="20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F14124">
                  <a:lumMod val="75000"/>
                </a:srgbClr>
              </a:buClr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Игра длится до 6 баллов.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454280" y="6477843"/>
            <a:ext cx="573120" cy="365125"/>
          </a:xfrm>
        </p:spPr>
        <p:txBody>
          <a:bodyPr/>
          <a:lstStyle/>
          <a:p>
            <a:fld id="{B19B0651-EE4F-4900-A07F-96A6BFA9D0F0}" type="slidenum">
              <a:rPr lang="ru-RU" sz="16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ru-RU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170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908720"/>
            <a:ext cx="7344816" cy="442428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36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Номинации конкурса:</a:t>
            </a:r>
            <a:endParaRPr lang="ru-RU" sz="4800" b="1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endParaRPr lang="ru-RU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1- Тельняшка – душа моряка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2- Типы российских  судов.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3 - Одежда моряка ( </a:t>
            </a:r>
            <a:r>
              <a:rPr lang="ru-RU" sz="2800" b="1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парадная).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4- Одежда моряка ( рабочая).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5- Морские термины.</a:t>
            </a:r>
          </a:p>
          <a:p>
            <a:pPr marL="228600" lvl="0" indent="-18288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  <a:buFont typeface="Georgia" pitchFamily="18" charset="0"/>
              <a:buChar char="*"/>
            </a:pPr>
            <a:endParaRPr lang="ru-RU" sz="3200" b="1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172400" y="6309320"/>
            <a:ext cx="796652" cy="365125"/>
          </a:xfrm>
        </p:spPr>
        <p:txBody>
          <a:bodyPr/>
          <a:lstStyle/>
          <a:p>
            <a:fld id="{B19B0651-EE4F-4900-A07F-96A6BFA9D0F0}" type="slidenum">
              <a:rPr lang="ru-RU" sz="18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fld>
            <a:endPara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50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355976" y="188945"/>
            <a:ext cx="4536504" cy="4130382"/>
          </a:xfr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dirty="0"/>
              <a:t>31 августа 1874 года Великий князь Константин ввёл в довольствие моряков нательную рубаху, позже названную тельняшкой.</a:t>
            </a:r>
          </a:p>
          <a:p>
            <a:pPr marL="45720" indent="0">
              <a:buNone/>
            </a:pPr>
            <a:r>
              <a:rPr lang="ru-RU" dirty="0"/>
              <a:t>Сегодня тельняшку носят разные рода войск.</a:t>
            </a:r>
          </a:p>
          <a:p>
            <a:pPr marL="45720" indent="0">
              <a:buNone/>
            </a:pPr>
            <a:r>
              <a:rPr lang="ru-RU" dirty="0"/>
              <a:t>Обратите внимание на цвета полосок, которые определяют принадлежность бойцов к данному   роду войск.</a:t>
            </a:r>
          </a:p>
        </p:txBody>
      </p:sp>
      <p:pic>
        <p:nvPicPr>
          <p:cNvPr id="3074" name="Picture 2" descr="https://otvet.imgsmail.ru/download/875a8375f91de049494d6073098e8a2f_73c3bc4b6e7d90ff6b91a81837ee44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1" r="59505" b="46397"/>
          <a:stretch/>
        </p:blipFill>
        <p:spPr bwMode="auto">
          <a:xfrm>
            <a:off x="107826" y="184753"/>
            <a:ext cx="4076452" cy="4390628"/>
          </a:xfrm>
          <a:prstGeom prst="snipRoundRect">
            <a:avLst>
              <a:gd name="adj1" fmla="val 16667"/>
              <a:gd name="adj2" fmla="val 22455"/>
            </a:avLst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0915343"/>
              </p:ext>
            </p:extLst>
          </p:nvPr>
        </p:nvGraphicFramePr>
        <p:xfrm>
          <a:off x="611560" y="5157192"/>
          <a:ext cx="7824195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4553744"/>
            <a:ext cx="1706563" cy="19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1907704" y="4553744"/>
            <a:ext cx="1728192" cy="1789498"/>
          </a:xfrm>
          <a:prstGeom prst="upArrowCallout">
            <a:avLst>
              <a:gd name="adj1" fmla="val 14726"/>
              <a:gd name="adj2" fmla="val 22487"/>
              <a:gd name="adj3" fmla="val 28150"/>
              <a:gd name="adj4" fmla="val 6231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</a:p>
          <a:p>
            <a:pPr algn="ctr"/>
            <a:r>
              <a:rPr lang="ru-RU" sz="16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подводники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779912" y="4492429"/>
            <a:ext cx="1821829" cy="1866022"/>
          </a:xfrm>
          <a:prstGeom prst="upArrowCallout">
            <a:avLst>
              <a:gd name="adj1" fmla="val 17666"/>
              <a:gd name="adj2" fmla="val 25748"/>
              <a:gd name="adj3" fmla="val 25004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Пограничные войска</a:t>
            </a:r>
            <a:endParaRPr lang="ru-RU" sz="12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41" y="4501458"/>
            <a:ext cx="17065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26858"/>
            <a:ext cx="183569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873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35755" y="6431278"/>
            <a:ext cx="504056" cy="365125"/>
          </a:xfrm>
        </p:spPr>
        <p:txBody>
          <a:bodyPr/>
          <a:lstStyle/>
          <a:p>
            <a:fld id="{B19B0651-EE4F-4900-A07F-96A6BFA9D0F0}" type="slidenum">
              <a:rPr lang="ru-RU" sz="1400" smtClean="0">
                <a:solidFill>
                  <a:schemeClr val="tx1"/>
                </a:solidFill>
              </a:rPr>
              <a:t>6</a:t>
            </a:fld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5038262"/>
              </p:ext>
            </p:extLst>
          </p:nvPr>
        </p:nvGraphicFramePr>
        <p:xfrm>
          <a:off x="611560" y="5157192"/>
          <a:ext cx="7824195" cy="1080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483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56483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08012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4553744"/>
            <a:ext cx="1706563" cy="1933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Выноска со стрелкой вверх 6"/>
          <p:cNvSpPr/>
          <p:nvPr/>
        </p:nvSpPr>
        <p:spPr>
          <a:xfrm>
            <a:off x="1907704" y="4553744"/>
            <a:ext cx="1728192" cy="1789498"/>
          </a:xfrm>
          <a:prstGeom prst="upArrowCallout">
            <a:avLst>
              <a:gd name="adj1" fmla="val 14726"/>
              <a:gd name="adj2" fmla="val 22487"/>
              <a:gd name="adj3" fmla="val 28150"/>
              <a:gd name="adj4" fmla="val 6231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Пехота</a:t>
            </a:r>
          </a:p>
          <a:p>
            <a:pPr algn="ctr"/>
            <a:r>
              <a:rPr lang="ru-RU" sz="1600" b="1" spc="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подводники</a:t>
            </a:r>
          </a:p>
        </p:txBody>
      </p:sp>
      <p:sp>
        <p:nvSpPr>
          <p:cNvPr id="9" name="Выноска со стрелкой вверх 8"/>
          <p:cNvSpPr/>
          <p:nvPr/>
        </p:nvSpPr>
        <p:spPr>
          <a:xfrm>
            <a:off x="3805931" y="4526858"/>
            <a:ext cx="1821829" cy="1849562"/>
          </a:xfrm>
          <a:prstGeom prst="upArrowCallout">
            <a:avLst>
              <a:gd name="adj1" fmla="val 17666"/>
              <a:gd name="adj2" fmla="val 25748"/>
              <a:gd name="adj3" fmla="val 25004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spc="3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Пограничные войска</a:t>
            </a:r>
            <a:endParaRPr lang="ru-RU" sz="12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41" y="4501458"/>
            <a:ext cx="1706563" cy="195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26858"/>
            <a:ext cx="1835696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6" y="1716672"/>
            <a:ext cx="8856662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752" y="62068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1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892954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pPr/>
              <a:t>7</a:t>
            </a:fld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носка со стрелкой вверх 6"/>
          <p:cNvSpPr/>
          <p:nvPr/>
        </p:nvSpPr>
        <p:spPr>
          <a:xfrm>
            <a:off x="107504" y="4277892"/>
            <a:ext cx="1584176" cy="1905420"/>
          </a:xfrm>
          <a:prstGeom prst="upArrowCallout">
            <a:avLst>
              <a:gd name="adj1" fmla="val 18439"/>
              <a:gd name="adj2" fmla="val 27236"/>
              <a:gd name="adj3" fmla="val 33088"/>
              <a:gd name="adj4" fmla="val 62285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носка со стрелкой вверх 7"/>
          <p:cNvSpPr/>
          <p:nvPr/>
        </p:nvSpPr>
        <p:spPr>
          <a:xfrm>
            <a:off x="1835696" y="4352228"/>
            <a:ext cx="1728192" cy="1789498"/>
          </a:xfrm>
          <a:prstGeom prst="upArrowCallout">
            <a:avLst>
              <a:gd name="adj1" fmla="val 14726"/>
              <a:gd name="adj2" fmla="val 22487"/>
              <a:gd name="adj3" fmla="val 28150"/>
              <a:gd name="adj4" fmla="val 62311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3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Выноска со стрелкой вверх 9"/>
          <p:cNvSpPr/>
          <p:nvPr/>
        </p:nvSpPr>
        <p:spPr>
          <a:xfrm>
            <a:off x="3779664" y="4317290"/>
            <a:ext cx="1584672" cy="1866022"/>
          </a:xfrm>
          <a:prstGeom prst="upArrowCallout">
            <a:avLst>
              <a:gd name="adj1" fmla="val 17666"/>
              <a:gd name="adj2" fmla="val 25748"/>
              <a:gd name="adj3" fmla="val 25004"/>
              <a:gd name="adj4" fmla="val 64977"/>
            </a:avLst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5451884" y="4308782"/>
            <a:ext cx="1584176" cy="1820454"/>
          </a:xfrm>
          <a:prstGeom prst="upArrowCallout">
            <a:avLst>
              <a:gd name="adj1" fmla="val 20018"/>
              <a:gd name="adj2" fmla="val 27954"/>
              <a:gd name="adj3" fmla="val 27797"/>
              <a:gd name="adj4" fmla="val 62884"/>
            </a:avLst>
          </a:prstGeom>
          <a:solidFill>
            <a:schemeClr val="bg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носка со стрелкой вверх 11"/>
          <p:cNvSpPr/>
          <p:nvPr/>
        </p:nvSpPr>
        <p:spPr>
          <a:xfrm>
            <a:off x="7236296" y="4352228"/>
            <a:ext cx="1574460" cy="1789498"/>
          </a:xfrm>
          <a:prstGeom prst="upArrowCallout">
            <a:avLst>
              <a:gd name="adj1" fmla="val 20961"/>
              <a:gd name="adj2" fmla="val 26608"/>
              <a:gd name="adj3" fmla="val 26635"/>
              <a:gd name="adj4" fmla="val 64977"/>
            </a:avLst>
          </a:prstGeom>
          <a:solidFill>
            <a:schemeClr val="accent5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spc="3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47564" y="3429000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7681820" y="3432357"/>
            <a:ext cx="5760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872608" y="3448416"/>
            <a:ext cx="504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211960" y="3445057"/>
            <a:ext cx="4882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267744" y="3445058"/>
            <a:ext cx="644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spc="300" dirty="0">
                <a:solidFill>
                  <a:prstClr val="black"/>
                </a:solidFill>
              </a:rPr>
              <a:t> 2</a:t>
            </a:r>
          </a:p>
        </p:txBody>
      </p:sp>
      <p:pic>
        <p:nvPicPr>
          <p:cNvPr id="21" name="Picture 2" descr="https://otvet.imgsmail.ru/download/875a8375f91de049494d6073098e8a2f_73c3bc4b6e7d90ff6b91a81837ee44a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73239" r="2930"/>
          <a:stretch/>
        </p:blipFill>
        <p:spPr bwMode="auto">
          <a:xfrm>
            <a:off x="1291081" y="908719"/>
            <a:ext cx="6330044" cy="193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21291" y="260648"/>
            <a:ext cx="5703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1 Назвать рода войск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72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41" y="191190"/>
            <a:ext cx="4068219" cy="25177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3" y="2204864"/>
            <a:ext cx="4176464" cy="239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4149080"/>
            <a:ext cx="4134785" cy="2480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86696" y="1044956"/>
            <a:ext cx="30963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1.Транспортное судно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10852" y="3136322"/>
            <a:ext cx="3821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2</a:t>
            </a:r>
            <a:r>
              <a:rPr lang="ru-RU" sz="2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. Подводная лодка «Акула</a:t>
            </a: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»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58466" y="5661248"/>
            <a:ext cx="19177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24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3. Танкер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243870" y="136255"/>
            <a:ext cx="2720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Задание №2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7163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 dirty="0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7" t="6300" r="4852" b="5095"/>
          <a:stretch/>
        </p:blipFill>
        <p:spPr bwMode="auto">
          <a:xfrm>
            <a:off x="4661040" y="3835437"/>
            <a:ext cx="4226168" cy="2606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20"/>
          <a:stretch/>
        </p:blipFill>
        <p:spPr bwMode="auto">
          <a:xfrm>
            <a:off x="4661041" y="549627"/>
            <a:ext cx="4113870" cy="26650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9627"/>
            <a:ext cx="3303126" cy="4588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3921" y="5517232"/>
            <a:ext cx="250358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  4. Парусное судно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220072" y="161867"/>
            <a:ext cx="33278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" lvl="0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5. Эскадренный миноносец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488124" y="320568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" lvl="0" algn="ct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6.Ракетный корабль на  воздушной подушке</a:t>
            </a:r>
          </a:p>
        </p:txBody>
      </p:sp>
    </p:spTree>
    <p:extLst>
      <p:ext uri="{BB962C8B-B14F-4D97-AF65-F5344CB8AC3E}">
        <p14:creationId xmlns:p14="http://schemas.microsoft.com/office/powerpoint/2010/main" val="162475883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1865</TotalTime>
  <Words>686</Words>
  <Application>Microsoft Office PowerPoint</Application>
  <PresentationFormat>Экран (4:3)</PresentationFormat>
  <Paragraphs>212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Что? Где? Когда?</dc:title>
  <dc:creator>Администратор</dc:creator>
  <cp:lastModifiedBy>User</cp:lastModifiedBy>
  <cp:revision>136</cp:revision>
  <cp:lastPrinted>2017-01-17T09:04:46Z</cp:lastPrinted>
  <dcterms:created xsi:type="dcterms:W3CDTF">2016-05-05T11:57:38Z</dcterms:created>
  <dcterms:modified xsi:type="dcterms:W3CDTF">2017-02-06T15:32:16Z</dcterms:modified>
</cp:coreProperties>
</file>