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2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9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9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0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7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6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EFC7-2797-497F-A700-AB8E1C3BCE7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8917-AFAB-4388-A67D-A8A3E911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36904" cy="561662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Результаты опроса мнения родителей (законных представителей) обучающихся </a:t>
            </a:r>
            <a:r>
              <a:rPr lang="ru-RU" sz="3600" b="1" smtClean="0"/>
              <a:t>ГБОУ СОШ №422</a:t>
            </a:r>
            <a:br>
              <a:rPr lang="ru-RU" sz="3600" b="1" smtClean="0"/>
            </a:br>
            <a:r>
              <a:rPr lang="ru-RU" sz="3600" b="1" smtClean="0"/>
              <a:t>по </a:t>
            </a:r>
            <a:r>
              <a:rPr lang="ru-RU" sz="3600" b="1" dirty="0" smtClean="0"/>
              <a:t>вопросам оказания платных образовательных услуг, привлечения и расходования добровольных пожертвований и целевых взносов</a:t>
            </a:r>
            <a:br>
              <a:rPr lang="ru-RU" sz="3600" b="1" dirty="0" smtClean="0"/>
            </a:br>
            <a:r>
              <a:rPr lang="ru-RU" sz="3600" b="1" dirty="0" smtClean="0"/>
              <a:t>в 2020-2021 учебном году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0746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02124"/>
                </a:solidFill>
                <a:latin typeface="Google Sans"/>
              </a:rPr>
              <a:t>Имеют ли право родители учащихся образовательной организации, в которой обучается Ваш ребенок, осуществлять контроль за расходованием родительских средств (имеется локальный акт)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7" t="43780" r="50506" b="34629"/>
          <a:stretch/>
        </p:blipFill>
        <p:spPr bwMode="auto">
          <a:xfrm>
            <a:off x="251520" y="1844824"/>
            <a:ext cx="43684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44133" r="29360" b="43280"/>
          <a:stretch/>
        </p:blipFill>
        <p:spPr bwMode="auto">
          <a:xfrm>
            <a:off x="4211960" y="2704336"/>
            <a:ext cx="4726932" cy="22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2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3022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02124"/>
                </a:solidFill>
                <a:latin typeface="Google Sans"/>
              </a:rPr>
              <a:t>Известны ли Вам телефоны «горячих линий», адреса электронных приемных (в том числе правоохранительных и контрольно-надзорных органов), которыми Вы и Ваш ребенок может воспользоваться в случае незаконного сбора денежных средств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62430" r="52024" b="15919"/>
          <a:stretch/>
        </p:blipFill>
        <p:spPr bwMode="auto">
          <a:xfrm>
            <a:off x="243998" y="2276872"/>
            <a:ext cx="3967962" cy="41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62480" r="29360" b="24720"/>
          <a:stretch/>
        </p:blipFill>
        <p:spPr bwMode="auto">
          <a:xfrm>
            <a:off x="4211960" y="2780928"/>
            <a:ext cx="4793744" cy="230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0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0" i="0" dirty="0" smtClean="0">
                <a:solidFill>
                  <a:srgbClr val="202124"/>
                </a:solidFill>
                <a:effectLst/>
                <a:latin typeface="Google Sans"/>
              </a:rPr>
              <a:t>Известен ли Вам телефон или электронный адрес региональной постоянно действующей «горячей линии» по вопросам сбора незаконных средств в образовательных организациях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2" t="61519" r="52002" b="18076"/>
          <a:stretch/>
        </p:blipFill>
        <p:spPr bwMode="auto">
          <a:xfrm>
            <a:off x="227177" y="2060848"/>
            <a:ext cx="3624743" cy="35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0" t="61200" r="29000" b="26427"/>
          <a:stretch/>
        </p:blipFill>
        <p:spPr bwMode="auto">
          <a:xfrm>
            <a:off x="4067944" y="2612896"/>
            <a:ext cx="4824536" cy="22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5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02124"/>
                </a:solidFill>
                <a:latin typeface="Google Sans"/>
              </a:rPr>
              <a:t>Известно ли Вам, что на официальном сайте образовательной организации, в которой обучается ваш ребенок, размещен документ о порядке оказания платных образовательных услуг.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58792" r="51818" b="20196"/>
          <a:stretch/>
        </p:blipFill>
        <p:spPr bwMode="auto">
          <a:xfrm>
            <a:off x="65256" y="1905532"/>
            <a:ext cx="3858672" cy="378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0" t="58854" r="29120" b="28560"/>
          <a:stretch/>
        </p:blipFill>
        <p:spPr bwMode="auto">
          <a:xfrm>
            <a:off x="3851920" y="2788906"/>
            <a:ext cx="5292080" cy="24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4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02124"/>
                </a:solidFill>
                <a:latin typeface="Google Sans"/>
              </a:rPr>
              <a:t>Известно ли Вам, что на официальном сайте образовательной организации, в которой обучается ваш ребенок, размещен образец договора об оказании платных образовательных услуг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2" t="55963" r="52047" b="22621"/>
          <a:stretch/>
        </p:blipFill>
        <p:spPr bwMode="auto">
          <a:xfrm>
            <a:off x="179512" y="2088559"/>
            <a:ext cx="3600400" cy="374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0" t="56080" r="29480" b="30907"/>
          <a:stretch/>
        </p:blipFill>
        <p:spPr bwMode="auto">
          <a:xfrm>
            <a:off x="3959344" y="2708920"/>
            <a:ext cx="5042742" cy="25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02124"/>
                </a:solidFill>
                <a:latin typeface="Google Sans"/>
              </a:rPr>
              <a:t>Известно ли Вам, что на официальном сайте образовательной организации, в которой обучается ваш ребенок, размещен документ об утверждении стоимости обучения по каждой образовательной программе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42752" r="52061" b="35720"/>
          <a:stretch/>
        </p:blipFill>
        <p:spPr bwMode="auto">
          <a:xfrm>
            <a:off x="179512" y="2019222"/>
            <a:ext cx="3816424" cy="38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42640" r="29240" b="44560"/>
          <a:stretch/>
        </p:blipFill>
        <p:spPr bwMode="auto">
          <a:xfrm>
            <a:off x="3995936" y="2790048"/>
            <a:ext cx="4954169" cy="235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4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14625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202124"/>
                </a:solidFill>
                <a:latin typeface="Google Sans"/>
              </a:rPr>
              <a:t>Вы обладаете необходимой и достоверной информацией о перечне услуг, оказываемых образовательной организацией, в которой обучается Ваш ребенок, бесплатно в рамках реализации образовательных программ в соответствии с федеральными государственными образовательными стандартами (на базовом и углубленном уровнях)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0" t="56507" r="29454" b="30693"/>
          <a:stretch/>
        </p:blipFill>
        <p:spPr bwMode="auto">
          <a:xfrm>
            <a:off x="4307944" y="3212975"/>
            <a:ext cx="4689752" cy="228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9" t="57069" r="52040" b="21813"/>
          <a:stretch/>
        </p:blipFill>
        <p:spPr bwMode="auto">
          <a:xfrm>
            <a:off x="83476" y="2492896"/>
            <a:ext cx="4000500" cy="40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42617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02124"/>
                </a:solidFill>
                <a:latin typeface="Google Sans"/>
              </a:rPr>
              <a:t>Известно ли Вам, кем и где принимаются решения о необходимости привлечения родительских средств на нужды образовательной организации, в которой обучается Ваш ребенок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2" t="43332" r="51893" b="35613"/>
          <a:stretch/>
        </p:blipFill>
        <p:spPr bwMode="auto">
          <a:xfrm>
            <a:off x="129565" y="2204864"/>
            <a:ext cx="4024743" cy="396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43493" r="29360" b="44133"/>
          <a:stretch/>
        </p:blipFill>
        <p:spPr bwMode="auto">
          <a:xfrm>
            <a:off x="4154308" y="2900920"/>
            <a:ext cx="4707465" cy="21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2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42617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02124"/>
                </a:solidFill>
                <a:latin typeface="Google Sans"/>
              </a:rPr>
              <a:t>Известно ли Вам, в каком порядке и на каких условиях Вы, как родитель, можете внести в образовательную организацию, в которой обучается ваш ребенок, добровольное пожертвование или целевой взнос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8" t="40609" r="51818" b="37571"/>
          <a:stretch/>
        </p:blipFill>
        <p:spPr bwMode="auto">
          <a:xfrm>
            <a:off x="12600" y="2037952"/>
            <a:ext cx="4127352" cy="412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40933" r="29360" b="46480"/>
          <a:stretch/>
        </p:blipFill>
        <p:spPr bwMode="auto">
          <a:xfrm>
            <a:off x="4211960" y="2753476"/>
            <a:ext cx="4714968" cy="22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72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202124"/>
                </a:solidFill>
                <a:latin typeface="Google Sans"/>
              </a:rPr>
              <a:t>Известно ли Вам, какие образовательные услуги оказываются в образовательной организации, в которой обучается Ваш ребенок, на платной основе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46266" r="51818" b="31915"/>
          <a:stretch/>
        </p:blipFill>
        <p:spPr bwMode="auto">
          <a:xfrm>
            <a:off x="128112" y="1844824"/>
            <a:ext cx="395777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0" t="46693" r="29360" b="40507"/>
          <a:stretch/>
        </p:blipFill>
        <p:spPr bwMode="auto">
          <a:xfrm>
            <a:off x="4139952" y="2520312"/>
            <a:ext cx="4884566" cy="23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295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Результаты опроса мнения родителей (законных представителей) обучающихся ГБОУ СОШ №422 по вопросам оказания платных образовательных услуг, привлечения и расходования добровольных пожертвований и целевых взносов в 2020-2021 учебном году</vt:lpstr>
      <vt:lpstr>Известен ли Вам телефон или электронный адрес региональной постоянно действующей «горячей линии» по вопросам сбора незаконных средств в образовательных организациях</vt:lpstr>
      <vt:lpstr>Известно ли Вам, что на официальном сайте образовательной организации, в которой обучается ваш ребенок, размещен документ о порядке оказания платных образовательных услуг.</vt:lpstr>
      <vt:lpstr>Известно ли Вам, что на официальном сайте образовательной организации, в которой обучается ваш ребенок, размещен образец договора об оказании платных образовательных услуг</vt:lpstr>
      <vt:lpstr>Известно ли Вам, что на официальном сайте образовательной организации, в которой обучается ваш ребенок, размещен документ об утверждении стоимости обучения по каждой образовательной программе</vt:lpstr>
      <vt:lpstr>Вы обладаете необходимой и достоверной информацией о перечне услуг, оказываемых образовательной организацией, в которой обучается Ваш ребенок, бесплатно в рамках реализации образовательных программ в соответствии с федеральными государственными образовательными стандартами (на базовом и углубленном уровнях)</vt:lpstr>
      <vt:lpstr>Известно ли Вам, кем и где принимаются решения о необходимости привлечения родительских средств на нужды образовательной организации, в которой обучается Ваш ребенок</vt:lpstr>
      <vt:lpstr>Известно ли Вам, в каком порядке и на каких условиях Вы, как родитель, можете внести в образовательную организацию, в которой обучается ваш ребенок, добровольное пожертвование или целевой взнос</vt:lpstr>
      <vt:lpstr>Известно ли Вам, какие образовательные услуги оказываются в образовательной организации, в которой обучается Ваш ребенок, на платной основе</vt:lpstr>
      <vt:lpstr>Имеют ли право родители учащихся образовательной организации, в которой обучается Ваш ребенок, осуществлять контроль за расходованием родительских средств (имеется локальный акт)</vt:lpstr>
      <vt:lpstr>Известны ли Вам телефоны «горячих линий», адреса электронных приемных (в том числе правоохранительных и контрольно-надзорных органов), которыми Вы и Ваш ребенок может воспользоваться в случае незаконного сбора денежных средств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опроса по платной деятельности ГБОУ СОШ №422 в 2020-2021 уч.год</dc:title>
  <dc:creator>Даниелян Ирина А.</dc:creator>
  <cp:lastModifiedBy>Даниелян Ирина А.</cp:lastModifiedBy>
  <cp:revision>3</cp:revision>
  <dcterms:created xsi:type="dcterms:W3CDTF">2021-09-17T11:36:25Z</dcterms:created>
  <dcterms:modified xsi:type="dcterms:W3CDTF">2021-09-17T12:06:36Z</dcterms:modified>
</cp:coreProperties>
</file>