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3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4" d="100"/>
          <a:sy n="74" d="100"/>
        </p:scale>
        <p:origin x="-1400" y="-11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3AA9-4D2A-43DE-94CD-7A116B1652E3}" type="datetimeFigureOut">
              <a:rPr lang="ru-RU" smtClean="0"/>
              <a:t>13.05.2019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0019B-961B-4247-A4C5-5768C4A4DE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3AA9-4D2A-43DE-94CD-7A116B1652E3}" type="datetimeFigureOut">
              <a:rPr lang="ru-RU" smtClean="0"/>
              <a:t>13.05.2019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0019B-961B-4247-A4C5-5768C4A4DE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3AA9-4D2A-43DE-94CD-7A116B1652E3}" type="datetimeFigureOut">
              <a:rPr lang="ru-RU" smtClean="0"/>
              <a:t>13.05.2019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0019B-961B-4247-A4C5-5768C4A4DE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3AA9-4D2A-43DE-94CD-7A116B1652E3}" type="datetimeFigureOut">
              <a:rPr lang="ru-RU" smtClean="0"/>
              <a:t>13.05.2019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0019B-961B-4247-A4C5-5768C4A4DE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3AA9-4D2A-43DE-94CD-7A116B1652E3}" type="datetimeFigureOut">
              <a:rPr lang="ru-RU" smtClean="0"/>
              <a:t>13.05.2019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0019B-961B-4247-A4C5-5768C4A4DE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3AA9-4D2A-43DE-94CD-7A116B1652E3}" type="datetimeFigureOut">
              <a:rPr lang="ru-RU" smtClean="0"/>
              <a:t>13.05.2019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0019B-961B-4247-A4C5-5768C4A4DE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3AA9-4D2A-43DE-94CD-7A116B1652E3}" type="datetimeFigureOut">
              <a:rPr lang="ru-RU" smtClean="0"/>
              <a:t>13.05.2019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0019B-961B-4247-A4C5-5768C4A4DE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3AA9-4D2A-43DE-94CD-7A116B1652E3}" type="datetimeFigureOut">
              <a:rPr lang="ru-RU" smtClean="0"/>
              <a:t>13.05.2019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0019B-961B-4247-A4C5-5768C4A4DE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3AA9-4D2A-43DE-94CD-7A116B1652E3}" type="datetimeFigureOut">
              <a:rPr lang="ru-RU" smtClean="0"/>
              <a:t>13.05.2019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0019B-961B-4247-A4C5-5768C4A4DE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3AA9-4D2A-43DE-94CD-7A116B1652E3}" type="datetimeFigureOut">
              <a:rPr lang="ru-RU" smtClean="0"/>
              <a:t>13.05.2019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0019B-961B-4247-A4C5-5768C4A4DE2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73AA9-4D2A-43DE-94CD-7A116B1652E3}" type="datetimeFigureOut">
              <a:rPr lang="ru-RU" smtClean="0"/>
              <a:t>13.05.2019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F0019B-961B-4247-A4C5-5768C4A4DE2C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F2F0019B-961B-4247-A4C5-5768C4A4DE2C}" type="slidenum">
              <a:rPr lang="ru-RU" smtClean="0"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77973AA9-4D2A-43DE-94CD-7A116B1652E3}" type="datetimeFigureOut">
              <a:rPr lang="ru-RU" smtClean="0"/>
              <a:t>13.05.2019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school422.spb.ru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spb.proforientator.ru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4400" dirty="0" smtClean="0">
                <a:latin typeface="Book Antiqua" panose="02040602050305030304" pitchFamily="18" charset="0"/>
              </a:rPr>
              <a:t>Рекомендации по составлению учебного плана профилей ФГОС СОО </a:t>
            </a:r>
            <a:endParaRPr lang="ru-RU" sz="4400" dirty="0">
              <a:latin typeface="Book Antiqua" panose="0204060205030503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4581128"/>
            <a:ext cx="6461760" cy="1066800"/>
          </a:xfrm>
        </p:spPr>
        <p:txBody>
          <a:bodyPr/>
          <a:lstStyle/>
          <a:p>
            <a:pPr algn="r"/>
            <a:r>
              <a:rPr lang="ru-RU" dirty="0" smtClean="0">
                <a:latin typeface="Book Antiqua" panose="02040602050305030304" pitchFamily="18" charset="0"/>
              </a:rPr>
              <a:t>ГБОУ  СОШ №422</a:t>
            </a:r>
          </a:p>
          <a:p>
            <a:pPr algn="r"/>
            <a:r>
              <a:rPr lang="ru-RU" dirty="0" smtClean="0">
                <a:latin typeface="Book Antiqua" panose="02040602050305030304" pitchFamily="18" charset="0"/>
              </a:rPr>
              <a:t>Кронштадтского района Санкт-Петербурга </a:t>
            </a:r>
            <a:endParaRPr lang="ru-RU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8800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836712"/>
            <a:ext cx="8532440" cy="5832648"/>
          </a:xfrm>
        </p:spPr>
        <p:txBody>
          <a:bodyPr/>
          <a:lstStyle/>
          <a:p>
            <a:r>
              <a:rPr lang="ru-RU" sz="2400" dirty="0" smtClean="0">
                <a:latin typeface="Book Antiqua" panose="02040602050305030304" pitchFamily="18" charset="0"/>
              </a:rPr>
              <a:t>2. Выбрать </a:t>
            </a:r>
            <a:r>
              <a:rPr lang="ru-RU" sz="2400" dirty="0">
                <a:latin typeface="Book Antiqua" panose="02040602050305030304" pitchFamily="18" charset="0"/>
              </a:rPr>
              <a:t>из перечня обязательные, общие для всех профилей, предметы на базовом уровне, не менее одного предмета из каждой предметной области. Для всех профилей, кроме универсального, включить в план не менее трех учебных предметов на углубленном уровне, которые будут определять направленность образования в данном профиле. </a:t>
            </a:r>
          </a:p>
          <a:p>
            <a:r>
              <a:rPr lang="ru-RU" sz="2400" dirty="0">
                <a:latin typeface="Book Antiqua" panose="02040602050305030304" pitchFamily="18" charset="0"/>
              </a:rPr>
              <a:t>3. Дополнить учебный план </a:t>
            </a:r>
            <a:r>
              <a:rPr lang="ru-RU" sz="2400" b="1" dirty="0">
                <a:latin typeface="Book Antiqua" panose="02040602050305030304" pitchFamily="18" charset="0"/>
              </a:rPr>
              <a:t>индивидуальным  проектом.</a:t>
            </a:r>
            <a:endParaRPr lang="ru-RU" sz="2400" dirty="0">
              <a:latin typeface="Book Antiqua" panose="02040602050305030304" pitchFamily="18" charset="0"/>
            </a:endParaRPr>
          </a:p>
          <a:p>
            <a:r>
              <a:rPr lang="ru-RU" sz="2400" dirty="0">
                <a:latin typeface="Book Antiqua" panose="02040602050305030304" pitchFamily="18" charset="0"/>
              </a:rPr>
              <a:t>4. Подсчитать суммарное число часов, отводимых на изучение учебных предметов, выбранных в </a:t>
            </a:r>
            <a:r>
              <a:rPr lang="ru-RU" sz="2400" dirty="0" err="1" smtClean="0">
                <a:latin typeface="Book Antiqua" panose="02040602050305030304" pitchFamily="18" charset="0"/>
              </a:rPr>
              <a:t>п.п</a:t>
            </a:r>
            <a:r>
              <a:rPr lang="ru-RU" sz="2400" dirty="0">
                <a:latin typeface="Book Antiqua" panose="02040602050305030304" pitchFamily="18" charset="0"/>
              </a:rPr>
              <a:t>. 2 и 3.  Оно должно быть </a:t>
            </a:r>
            <a:r>
              <a:rPr lang="ru-RU" sz="2400" b="1" dirty="0">
                <a:latin typeface="Book Antiqua" panose="02040602050305030304" pitchFamily="18" charset="0"/>
              </a:rPr>
              <a:t>не менее 2170 часов и не более  2590 часов. </a:t>
            </a:r>
          </a:p>
          <a:p>
            <a:r>
              <a:rPr lang="ru-RU" sz="2400" dirty="0">
                <a:latin typeface="Book Antiqua" panose="02040602050305030304" pitchFamily="18" charset="0"/>
              </a:rPr>
              <a:t>5.  Принять решение по организации учебного процесса профильных групп.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4829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7620000" cy="720080"/>
          </a:xfrm>
        </p:spPr>
        <p:txBody>
          <a:bodyPr/>
          <a:lstStyle/>
          <a:p>
            <a:pPr lvl="0" algn="ctr" fontAlgn="base">
              <a:spcAft>
                <a:spcPct val="0"/>
              </a:spcAft>
            </a:pPr>
            <a:r>
              <a:rPr lang="ru-RU" altLang="ru-RU" sz="1800" b="1" dirty="0">
                <a:solidFill>
                  <a:schemeClr val="tx1"/>
                </a:solidFill>
                <a:latin typeface="Book Antiqua" panose="02040602050305030304" pitchFamily="18" charset="0"/>
                <a:ea typeface="Calibri" pitchFamily="34" charset="0"/>
                <a:cs typeface="Times New Roman" pitchFamily="18" charset="0"/>
              </a:rPr>
              <a:t>Уровень изучения предметов  профилей </a:t>
            </a:r>
            <a:r>
              <a:rPr lang="ru-RU" altLang="ru-RU" sz="1800" dirty="0">
                <a:solidFill>
                  <a:schemeClr val="tx1"/>
                </a:solidFill>
                <a:latin typeface="Book Antiqua" panose="02040602050305030304" pitchFamily="18" charset="0"/>
                <a:cs typeface="Arial" pitchFamily="34" charset="0"/>
              </a:rPr>
              <a:t/>
            </a:r>
            <a:br>
              <a:rPr lang="ru-RU" altLang="ru-RU" sz="1800" dirty="0">
                <a:solidFill>
                  <a:schemeClr val="tx1"/>
                </a:solidFill>
                <a:latin typeface="Book Antiqua" panose="02040602050305030304" pitchFamily="18" charset="0"/>
                <a:cs typeface="Arial" pitchFamily="34" charset="0"/>
              </a:rPr>
            </a:br>
            <a:r>
              <a:rPr lang="en-US" altLang="ru-RU" sz="1800" b="1" dirty="0">
                <a:solidFill>
                  <a:schemeClr val="tx1"/>
                </a:solidFill>
                <a:latin typeface="Book Antiqua" panose="02040602050305030304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lang="ru-RU" altLang="ru-RU" sz="1800" b="1" dirty="0">
                <a:solidFill>
                  <a:schemeClr val="tx1"/>
                </a:solidFill>
                <a:latin typeface="Book Antiqua" panose="02040602050305030304" pitchFamily="18" charset="0"/>
                <a:ea typeface="Calibri" pitchFamily="34" charset="0"/>
                <a:cs typeface="Times New Roman" pitchFamily="18" charset="0"/>
              </a:rPr>
              <a:t>-Х</a:t>
            </a:r>
            <a:r>
              <a:rPr lang="en-US" altLang="ru-RU" sz="1800" b="1" dirty="0">
                <a:solidFill>
                  <a:schemeClr val="tx1"/>
                </a:solidFill>
                <a:latin typeface="Book Antiqua" panose="02040602050305030304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ru-RU" altLang="ru-RU" sz="1800" b="1" dirty="0">
                <a:solidFill>
                  <a:schemeClr val="tx1"/>
                </a:solidFill>
                <a:latin typeface="Book Antiqua" panose="02040602050305030304" pitchFamily="18" charset="0"/>
                <a:ea typeface="Calibri" pitchFamily="34" charset="0"/>
                <a:cs typeface="Times New Roman" pitchFamily="18" charset="0"/>
              </a:rPr>
              <a:t>  классов  (ФГОС)  </a:t>
            </a:r>
            <a:r>
              <a:rPr lang="ru-RU" altLang="ru-RU" sz="1800" dirty="0" smtClean="0">
                <a:solidFill>
                  <a:schemeClr val="tx1"/>
                </a:solidFill>
                <a:latin typeface="Book Antiqua" panose="02040602050305030304" pitchFamily="18" charset="0"/>
                <a:cs typeface="Arial" pitchFamily="34" charset="0"/>
              </a:rPr>
              <a:t> </a:t>
            </a:r>
            <a:r>
              <a:rPr lang="ru-RU" altLang="ru-RU" sz="1800" b="1" dirty="0" smtClean="0">
                <a:solidFill>
                  <a:schemeClr val="tx1"/>
                </a:solidFill>
                <a:latin typeface="Book Antiqua" panose="02040602050305030304" pitchFamily="18" charset="0"/>
                <a:ea typeface="Calibri" pitchFamily="34" charset="0"/>
                <a:cs typeface="Times New Roman" pitchFamily="18" charset="0"/>
              </a:rPr>
              <a:t>на </a:t>
            </a:r>
            <a:r>
              <a:rPr lang="ru-RU" altLang="ru-RU" sz="1800" b="1" dirty="0">
                <a:solidFill>
                  <a:schemeClr val="tx1"/>
                </a:solidFill>
                <a:latin typeface="Book Antiqua" panose="02040602050305030304" pitchFamily="18" charset="0"/>
                <a:ea typeface="Calibri" pitchFamily="34" charset="0"/>
                <a:cs typeface="Times New Roman" pitchFamily="18" charset="0"/>
              </a:rPr>
              <a:t>2018-2019 учебный год</a:t>
            </a:r>
            <a:r>
              <a:rPr lang="ru-RU" altLang="ru-RU" sz="1800" dirty="0">
                <a:solidFill>
                  <a:schemeClr val="tx1"/>
                </a:solidFill>
                <a:latin typeface="Book Antiqua" panose="02040602050305030304" pitchFamily="18" charset="0"/>
                <a:cs typeface="Arial" pitchFamily="34" charset="0"/>
              </a:rPr>
              <a:t/>
            </a:r>
            <a:br>
              <a:rPr lang="ru-RU" altLang="ru-RU" sz="1800" dirty="0">
                <a:solidFill>
                  <a:schemeClr val="tx1"/>
                </a:solidFill>
                <a:latin typeface="Book Antiqua" panose="02040602050305030304" pitchFamily="18" charset="0"/>
                <a:cs typeface="Arial" pitchFamily="34" charset="0"/>
              </a:rPr>
            </a:br>
            <a:endParaRPr lang="ru-RU" sz="1800" dirty="0">
              <a:latin typeface="Book Antiqua" panose="0204060205030503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1381215"/>
              </p:ext>
            </p:extLst>
          </p:nvPr>
        </p:nvGraphicFramePr>
        <p:xfrm>
          <a:off x="323528" y="692691"/>
          <a:ext cx="8424936" cy="67669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65466"/>
                <a:gridCol w="1265466"/>
                <a:gridCol w="1069468"/>
                <a:gridCol w="809144"/>
                <a:gridCol w="904991"/>
                <a:gridCol w="973622"/>
                <a:gridCol w="938572"/>
                <a:gridCol w="1198207"/>
              </a:tblGrid>
              <a:tr h="248033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Предметная область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Учебный предмет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Уровень изучения предмета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Уровень изучения предмета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803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Book Antiqua" panose="02040602050305030304" pitchFamily="18" charset="0"/>
                        </a:rPr>
                        <a:t>X </a:t>
                      </a:r>
                      <a:r>
                        <a:rPr lang="ru-RU" sz="1600" b="1" dirty="0">
                          <a:effectLst/>
                          <a:latin typeface="Book Antiqua" panose="02040602050305030304" pitchFamily="18" charset="0"/>
                        </a:rPr>
                        <a:t>класс, профили</a:t>
                      </a:r>
                      <a:endParaRPr lang="ru-RU" sz="1600" b="1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Book Antiqua" panose="02040602050305030304" pitchFamily="18" charset="0"/>
                        </a:rPr>
                        <a:t>XI </a:t>
                      </a:r>
                      <a:r>
                        <a:rPr lang="ru-RU" sz="1600" b="1" dirty="0">
                          <a:effectLst/>
                          <a:latin typeface="Book Antiqua" panose="02040602050305030304" pitchFamily="18" charset="0"/>
                        </a:rPr>
                        <a:t>класс, профили</a:t>
                      </a:r>
                      <a:endParaRPr lang="ru-RU" sz="1600" b="1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541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Book Antiqua" panose="02040602050305030304" pitchFamily="18" charset="0"/>
                        </a:rPr>
                        <a:t>технологический</a:t>
                      </a:r>
                      <a:endParaRPr lang="ru-RU" sz="12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Book Antiqua" panose="02040602050305030304" pitchFamily="18" charset="0"/>
                        </a:rPr>
                        <a:t>естественнонаучный</a:t>
                      </a:r>
                      <a:endParaRPr lang="ru-RU" sz="12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Book Antiqua" panose="02040602050305030304" pitchFamily="18" charset="0"/>
                        </a:rPr>
                        <a:t>универсальный</a:t>
                      </a:r>
                      <a:endParaRPr lang="ru-RU" sz="12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Book Antiqua" panose="02040602050305030304" pitchFamily="18" charset="0"/>
                        </a:rPr>
                        <a:t>технологический</a:t>
                      </a:r>
                      <a:endParaRPr lang="ru-RU" sz="12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Book Antiqua" panose="02040602050305030304" pitchFamily="18" charset="0"/>
                        </a:rPr>
                        <a:t>естественнонаучный</a:t>
                      </a:r>
                      <a:endParaRPr lang="ru-RU" sz="12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Book Antiqua" panose="02040602050305030304" pitchFamily="18" charset="0"/>
                        </a:rPr>
                        <a:t>универсальный</a:t>
                      </a:r>
                      <a:endParaRPr lang="ru-RU" sz="12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24967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Русский язык и литература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Русский язык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Базовый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Book Antiqua" panose="02040602050305030304" pitchFamily="18" charset="0"/>
                        </a:rPr>
                        <a:t>Базовый</a:t>
                      </a:r>
                      <a:endParaRPr lang="ru-RU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Book Antiqua" panose="02040602050305030304" pitchFamily="18" charset="0"/>
                        </a:rPr>
                        <a:t>Базовый</a:t>
                      </a:r>
                      <a:endParaRPr lang="ru-RU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Базовый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Базовый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Book Antiqua" panose="02040602050305030304" pitchFamily="18" charset="0"/>
                        </a:rPr>
                        <a:t>Базовый</a:t>
                      </a:r>
                      <a:endParaRPr lang="ru-RU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24967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Литература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Базовый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Базовый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Book Antiqua" panose="02040602050305030304" pitchFamily="18" charset="0"/>
                        </a:rPr>
                        <a:t>Базовый</a:t>
                      </a:r>
                      <a:endParaRPr lang="ru-RU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Базовый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Базовый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Book Antiqua" panose="02040602050305030304" pitchFamily="18" charset="0"/>
                        </a:rPr>
                        <a:t>Базовый</a:t>
                      </a:r>
                      <a:endParaRPr lang="ru-RU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002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Иност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.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языки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effectLst/>
                          <a:latin typeface="Book Antiqua" panose="02040602050305030304" pitchFamily="18" charset="0"/>
                        </a:rPr>
                        <a:t>Иностр.язык</a:t>
                      </a:r>
                      <a:endParaRPr lang="ru-RU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Базовый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Book Antiqua" panose="02040602050305030304" pitchFamily="18" charset="0"/>
                        </a:rPr>
                        <a:t>Базовый</a:t>
                      </a:r>
                      <a:endParaRPr lang="ru-RU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Book Antiqua" panose="02040602050305030304" pitchFamily="18" charset="0"/>
                        </a:rPr>
                        <a:t>Базовый</a:t>
                      </a:r>
                      <a:endParaRPr lang="ru-RU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Book Antiqua" panose="02040602050305030304" pitchFamily="18" charset="0"/>
                        </a:rPr>
                        <a:t>Базовый</a:t>
                      </a:r>
                      <a:endParaRPr lang="ru-RU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Базовый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Book Antiqua" panose="02040602050305030304" pitchFamily="18" charset="0"/>
                        </a:rPr>
                        <a:t>Базовый</a:t>
                      </a:r>
                      <a:endParaRPr lang="ru-RU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249670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Общественные науки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История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Базовый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Базовый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Базовый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Book Antiqua" panose="02040602050305030304" pitchFamily="18" charset="0"/>
                        </a:rPr>
                        <a:t>Базовый</a:t>
                      </a:r>
                      <a:endParaRPr lang="ru-RU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Базовый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Book Antiqua" panose="02040602050305030304" pitchFamily="18" charset="0"/>
                        </a:rPr>
                        <a:t>Базовый</a:t>
                      </a:r>
                      <a:endParaRPr lang="ru-RU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24967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География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Базовый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Базовый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Базовый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Базовый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Базовый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Book Antiqua" panose="02040602050305030304" pitchFamily="18" charset="0"/>
                        </a:rPr>
                        <a:t>Базовый</a:t>
                      </a:r>
                      <a:endParaRPr lang="ru-RU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29198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Book Antiqua" panose="02040602050305030304" pitchFamily="18" charset="0"/>
                        </a:rPr>
                        <a:t>Общ-знание</a:t>
                      </a:r>
                      <a:endParaRPr lang="ru-RU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Book Antiqua" panose="02040602050305030304" pitchFamily="18" charset="0"/>
                        </a:rPr>
                        <a:t>Базовый</a:t>
                      </a:r>
                      <a:endParaRPr lang="ru-RU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Базовый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Базовый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Book Antiqua" panose="02040602050305030304" pitchFamily="18" charset="0"/>
                        </a:rPr>
                        <a:t>Базовый</a:t>
                      </a:r>
                      <a:endParaRPr lang="ru-RU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Book Antiqua" panose="02040602050305030304" pitchFamily="18" charset="0"/>
                        </a:rPr>
                        <a:t>Базовый</a:t>
                      </a:r>
                      <a:endParaRPr lang="ru-RU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Book Antiqua" panose="02040602050305030304" pitchFamily="18" charset="0"/>
                        </a:rPr>
                        <a:t>Базовый</a:t>
                      </a:r>
                      <a:endParaRPr lang="ru-RU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776696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Математика и информатика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Book Antiqua" panose="02040602050305030304" pitchFamily="18" charset="0"/>
                        </a:rPr>
                        <a:t>Алгебра и начала </a:t>
                      </a:r>
                      <a:r>
                        <a:rPr lang="ru-RU" sz="1400" dirty="0" smtClean="0">
                          <a:effectLst/>
                          <a:latin typeface="Book Antiqua" panose="02040602050305030304" pitchFamily="18" charset="0"/>
                        </a:rPr>
                        <a:t>мат. </a:t>
                      </a:r>
                      <a:r>
                        <a:rPr lang="ru-RU" sz="1400" dirty="0">
                          <a:effectLst/>
                          <a:latin typeface="Book Antiqua" panose="02040602050305030304" pitchFamily="18" charset="0"/>
                        </a:rPr>
                        <a:t>анализа</a:t>
                      </a:r>
                      <a:endParaRPr lang="ru-RU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Book Antiqua" panose="02040602050305030304" pitchFamily="18" charset="0"/>
                        </a:rPr>
                        <a:t>Углубленный</a:t>
                      </a:r>
                      <a:endParaRPr lang="ru-RU" sz="1400" b="1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Book Antiqua" panose="02040602050305030304" pitchFamily="18" charset="0"/>
                        </a:rPr>
                        <a:t>Углубленный</a:t>
                      </a:r>
                      <a:endParaRPr lang="ru-RU" sz="1400" b="1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Базовый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Book Antiqua" panose="02040602050305030304" pitchFamily="18" charset="0"/>
                        </a:rPr>
                        <a:t>Углубленный</a:t>
                      </a:r>
                      <a:endParaRPr lang="ru-RU" sz="1400" b="1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Book Antiqua" panose="02040602050305030304" pitchFamily="18" charset="0"/>
                        </a:rPr>
                        <a:t>Углубленный</a:t>
                      </a:r>
                      <a:endParaRPr lang="ru-RU" sz="1400" b="1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Book Antiqua" panose="02040602050305030304" pitchFamily="18" charset="0"/>
                        </a:rPr>
                        <a:t>Базовый</a:t>
                      </a:r>
                      <a:endParaRPr lang="ru-RU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51318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Геометрия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Book Antiqua" panose="02040602050305030304" pitchFamily="18" charset="0"/>
                        </a:rPr>
                        <a:t>Углубленный</a:t>
                      </a:r>
                      <a:endParaRPr lang="ru-RU" sz="1400" b="1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Book Antiqua" panose="02040602050305030304" pitchFamily="18" charset="0"/>
                        </a:rPr>
                        <a:t>Углубленный</a:t>
                      </a:r>
                      <a:endParaRPr lang="ru-RU" sz="1400" b="1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Базовый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Book Antiqua" panose="02040602050305030304" pitchFamily="18" charset="0"/>
                        </a:rPr>
                        <a:t>Углубленный</a:t>
                      </a:r>
                      <a:endParaRPr lang="ru-RU" sz="1400" b="1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Book Antiqua" panose="02040602050305030304" pitchFamily="18" charset="0"/>
                        </a:rPr>
                        <a:t>Углубленный</a:t>
                      </a:r>
                      <a:endParaRPr lang="ru-RU" sz="1400" b="1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Book Antiqua" panose="02040602050305030304" pitchFamily="18" charset="0"/>
                        </a:rPr>
                        <a:t>Базовый</a:t>
                      </a:r>
                      <a:endParaRPr lang="ru-RU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51318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Информатика и ИКТ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Book Antiqua" panose="02040602050305030304" pitchFamily="18" charset="0"/>
                        </a:rPr>
                        <a:t>Углубленный</a:t>
                      </a:r>
                      <a:endParaRPr lang="ru-RU" sz="1400" b="1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Базовый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Базовый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Book Antiqua" panose="02040602050305030304" pitchFamily="18" charset="0"/>
                        </a:rPr>
                        <a:t>Углубленный</a:t>
                      </a:r>
                      <a:endParaRPr lang="ru-RU" sz="1400" b="1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Book Antiqua" panose="02040602050305030304" pitchFamily="18" charset="0"/>
                        </a:rPr>
                        <a:t>Базовый</a:t>
                      </a:r>
                      <a:endParaRPr lang="ru-RU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Book Antiqua" panose="02040602050305030304" pitchFamily="18" charset="0"/>
                        </a:rPr>
                        <a:t>Базовый</a:t>
                      </a:r>
                      <a:endParaRPr lang="ru-RU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512228"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Естествен.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науки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Физика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Book Antiqua" panose="02040602050305030304" pitchFamily="18" charset="0"/>
                        </a:rPr>
                        <a:t>Углубленный</a:t>
                      </a:r>
                      <a:endParaRPr lang="ru-RU" sz="1400" b="1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Book Antiqua" panose="02040602050305030304" pitchFamily="18" charset="0"/>
                        </a:rPr>
                        <a:t>Базовый</a:t>
                      </a:r>
                      <a:endParaRPr lang="ru-RU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Базовый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Book Antiqua" panose="02040602050305030304" pitchFamily="18" charset="0"/>
                        </a:rPr>
                        <a:t>Углубленный</a:t>
                      </a:r>
                      <a:endParaRPr lang="ru-RU" sz="1400" b="1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Базовый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Book Antiqua" panose="02040602050305030304" pitchFamily="18" charset="0"/>
                        </a:rPr>
                        <a:t>Базовый</a:t>
                      </a:r>
                      <a:endParaRPr lang="ru-RU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24967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Астрономия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Базовый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Базовый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Базовый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Базовый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Базовый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Book Antiqua" panose="02040602050305030304" pitchFamily="18" charset="0"/>
                        </a:rPr>
                        <a:t>Базовый</a:t>
                      </a:r>
                      <a:endParaRPr lang="ru-RU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51222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Химия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Базовый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Book Antiqua" panose="02040602050305030304" pitchFamily="18" charset="0"/>
                        </a:rPr>
                        <a:t>Углубленный</a:t>
                      </a:r>
                      <a:endParaRPr lang="ru-RU" sz="1400" b="1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Базовый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Базовый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Book Antiqua" panose="02040602050305030304" pitchFamily="18" charset="0"/>
                        </a:rPr>
                        <a:t>Углубленный</a:t>
                      </a:r>
                      <a:endParaRPr lang="ru-RU" sz="1400" b="1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Book Antiqua" panose="02040602050305030304" pitchFamily="18" charset="0"/>
                        </a:rPr>
                        <a:t>Базовый</a:t>
                      </a:r>
                      <a:endParaRPr lang="ru-RU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51222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Биология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Базовый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Book Antiqua" panose="02040602050305030304" pitchFamily="18" charset="0"/>
                        </a:rPr>
                        <a:t>Углубленный</a:t>
                      </a:r>
                      <a:endParaRPr lang="ru-RU" sz="1400" b="1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Базовый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Book Antiqua" panose="02040602050305030304" pitchFamily="18" charset="0"/>
                        </a:rPr>
                        <a:t>Базовый</a:t>
                      </a:r>
                      <a:endParaRPr lang="ru-RU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Book Antiqua" panose="02040602050305030304" pitchFamily="18" charset="0"/>
                        </a:rPr>
                        <a:t>Углубленный</a:t>
                      </a:r>
                      <a:endParaRPr lang="ru-RU" sz="1400" b="1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Book Antiqua" panose="02040602050305030304" pitchFamily="18" charset="0"/>
                        </a:rPr>
                        <a:t>Базовый</a:t>
                      </a:r>
                      <a:endParaRPr lang="ru-RU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52066" marR="520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6391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620000" cy="692696"/>
          </a:xfrm>
        </p:spPr>
        <p:txBody>
          <a:bodyPr/>
          <a:lstStyle/>
          <a:p>
            <a:pPr lvl="0" algn="ctr" fontAlgn="base">
              <a:spcAft>
                <a:spcPct val="0"/>
              </a:spcAft>
            </a:pPr>
            <a:r>
              <a:rPr lang="ru-RU" altLang="ru-RU" sz="1800" b="1" dirty="0">
                <a:solidFill>
                  <a:schemeClr val="tx1"/>
                </a:solidFill>
                <a:latin typeface="Book Antiqua" panose="02040602050305030304" pitchFamily="18" charset="0"/>
                <a:ea typeface="Calibri" pitchFamily="34" charset="0"/>
                <a:cs typeface="Times New Roman" pitchFamily="18" charset="0"/>
              </a:rPr>
              <a:t>Годовой учебный план профилей  </a:t>
            </a:r>
            <a:r>
              <a:rPr lang="en-US" altLang="ru-RU" sz="1800" b="1" dirty="0" smtClean="0">
                <a:solidFill>
                  <a:schemeClr val="tx1"/>
                </a:solidFill>
                <a:latin typeface="Book Antiqua" panose="02040602050305030304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lang="ru-RU" altLang="ru-RU" sz="1800" b="1" dirty="0" smtClean="0">
                <a:solidFill>
                  <a:schemeClr val="tx1"/>
                </a:solidFill>
                <a:latin typeface="Book Antiqua" panose="02040602050305030304" pitchFamily="18" charset="0"/>
                <a:ea typeface="Calibri" pitchFamily="34" charset="0"/>
                <a:cs typeface="Times New Roman" pitchFamily="18" charset="0"/>
              </a:rPr>
              <a:t>-Х</a:t>
            </a:r>
            <a:r>
              <a:rPr lang="en-US" altLang="ru-RU" sz="1800" b="1" dirty="0" smtClean="0">
                <a:solidFill>
                  <a:schemeClr val="tx1"/>
                </a:solidFill>
                <a:latin typeface="Book Antiqua" panose="02040602050305030304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ru-RU" altLang="ru-RU" sz="1800" b="1" dirty="0" smtClean="0">
                <a:solidFill>
                  <a:schemeClr val="tx1"/>
                </a:solidFill>
                <a:latin typeface="Book Antiqua" panose="02040602050305030304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altLang="ru-RU" sz="1800" b="1" dirty="0">
                <a:solidFill>
                  <a:schemeClr val="tx1"/>
                </a:solidFill>
                <a:latin typeface="Book Antiqua" panose="02040602050305030304" pitchFamily="18" charset="0"/>
                <a:ea typeface="Calibri" pitchFamily="34" charset="0"/>
                <a:cs typeface="Times New Roman" pitchFamily="18" charset="0"/>
              </a:rPr>
              <a:t>классов (ФГОС)  </a:t>
            </a:r>
            <a:r>
              <a:rPr lang="ru-RU" altLang="ru-RU" sz="1800" dirty="0" smtClean="0">
                <a:solidFill>
                  <a:schemeClr val="tx1"/>
                </a:solidFill>
                <a:latin typeface="Book Antiqua" panose="02040602050305030304" pitchFamily="18" charset="0"/>
                <a:cs typeface="Arial" pitchFamily="34" charset="0"/>
              </a:rPr>
              <a:t> </a:t>
            </a:r>
            <a:r>
              <a:rPr lang="en-US" altLang="ru-RU" sz="1800" dirty="0" smtClean="0">
                <a:solidFill>
                  <a:schemeClr val="tx1"/>
                </a:solidFill>
                <a:latin typeface="Book Antiqua" panose="02040602050305030304" pitchFamily="18" charset="0"/>
                <a:cs typeface="Arial" pitchFamily="34" charset="0"/>
              </a:rPr>
              <a:t/>
            </a:r>
            <a:br>
              <a:rPr lang="en-US" altLang="ru-RU" sz="1800" dirty="0" smtClean="0">
                <a:solidFill>
                  <a:schemeClr val="tx1"/>
                </a:solidFill>
                <a:latin typeface="Book Antiqua" panose="02040602050305030304" pitchFamily="18" charset="0"/>
                <a:cs typeface="Arial" pitchFamily="34" charset="0"/>
              </a:rPr>
            </a:br>
            <a:r>
              <a:rPr lang="ru-RU" altLang="ru-RU" sz="1800" b="1" dirty="0" smtClean="0">
                <a:solidFill>
                  <a:schemeClr val="tx1"/>
                </a:solidFill>
                <a:latin typeface="Book Antiqua" panose="02040602050305030304" pitchFamily="18" charset="0"/>
                <a:ea typeface="Calibri" pitchFamily="34" charset="0"/>
                <a:cs typeface="Times New Roman" pitchFamily="18" charset="0"/>
              </a:rPr>
              <a:t>на </a:t>
            </a:r>
            <a:r>
              <a:rPr lang="ru-RU" altLang="ru-RU" sz="1800" b="1" dirty="0">
                <a:solidFill>
                  <a:schemeClr val="tx1"/>
                </a:solidFill>
                <a:latin typeface="Book Antiqua" panose="02040602050305030304" pitchFamily="18" charset="0"/>
                <a:ea typeface="Calibri" pitchFamily="34" charset="0"/>
                <a:cs typeface="Times New Roman" pitchFamily="18" charset="0"/>
              </a:rPr>
              <a:t>2018-2019 </a:t>
            </a:r>
            <a:r>
              <a:rPr lang="ru-RU" altLang="ru-RU" sz="1800" b="1" dirty="0" err="1" smtClean="0">
                <a:solidFill>
                  <a:schemeClr val="tx1"/>
                </a:solidFill>
                <a:latin typeface="Book Antiqua" panose="02040602050305030304" pitchFamily="18" charset="0"/>
                <a:ea typeface="Calibri" pitchFamily="34" charset="0"/>
                <a:cs typeface="Times New Roman" pitchFamily="18" charset="0"/>
              </a:rPr>
              <a:t>уч.год</a:t>
            </a:r>
            <a:endParaRPr lang="ru-RU" sz="1800" dirty="0">
              <a:latin typeface="Book Antiqua" panose="0204060205030503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2065477"/>
              </p:ext>
            </p:extLst>
          </p:nvPr>
        </p:nvGraphicFramePr>
        <p:xfrm>
          <a:off x="107504" y="692696"/>
          <a:ext cx="8568951" cy="62291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38124"/>
                <a:gridCol w="1238124"/>
                <a:gridCol w="678282"/>
                <a:gridCol w="678282"/>
                <a:gridCol w="678282"/>
                <a:gridCol w="675127"/>
                <a:gridCol w="675127"/>
                <a:gridCol w="675127"/>
                <a:gridCol w="677492"/>
                <a:gridCol w="677492"/>
                <a:gridCol w="677492"/>
              </a:tblGrid>
              <a:tr h="351497">
                <a:tc rowSpan="3">
                  <a:txBody>
                    <a:bodyPr/>
                    <a:lstStyle/>
                    <a:p>
                      <a:pPr marL="93345" indent="-933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Предметная область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Учебный предмет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Количество часов за год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Количество часов за год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Количество часов за два года 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57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10 А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10Б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11А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11Б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11А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11Б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90730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технологический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пр.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естественно-научный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пр.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универсальный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пр.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технологический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про.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естественно-научный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пр.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универсальный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про.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технологический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пр.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естественно-научный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пр.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универсальный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пр.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75749">
                <a:tc gridSpan="1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Обязательная часть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1497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Рус. язык 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и литература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Русский язык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34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34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34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34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68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68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757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Литература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102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102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102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102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204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204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891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Иностр.языки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Иностр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. язык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102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102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102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102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204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204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75749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Общественные науки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История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68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68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68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68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136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136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757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География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34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34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34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34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68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68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9342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Обществознание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68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68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68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68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136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136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702995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Математика и информатика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Алгебра и начала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мат.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анализа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136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102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136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102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272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204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757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Геометрия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68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34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68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34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Book Antiqua" panose="02040602050305030304" pitchFamily="18" charset="0"/>
                        </a:rPr>
                        <a:t>136</a:t>
                      </a:r>
                      <a:endParaRPr lang="ru-RU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Book Antiqua" panose="02040602050305030304" pitchFamily="18" charset="0"/>
                        </a:rPr>
                        <a:t>68</a:t>
                      </a:r>
                      <a:endParaRPr lang="ru-RU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5149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Информатика и ИКТ 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136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34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34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136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34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34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272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Book Antiqua" panose="02040602050305030304" pitchFamily="18" charset="0"/>
                        </a:rPr>
                        <a:t>68</a:t>
                      </a:r>
                      <a:endParaRPr lang="ru-RU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Book Antiqua" panose="02040602050305030304" pitchFamily="18" charset="0"/>
                        </a:rPr>
                        <a:t>68</a:t>
                      </a:r>
                      <a:endParaRPr lang="ru-RU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75749"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Естественные науки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Физика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170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68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68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170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68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68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340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Book Antiqua" panose="02040602050305030304" pitchFamily="18" charset="0"/>
                        </a:rPr>
                        <a:t>136</a:t>
                      </a:r>
                      <a:endParaRPr lang="ru-RU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Book Antiqua" panose="02040602050305030304" pitchFamily="18" charset="0"/>
                        </a:rPr>
                        <a:t>136</a:t>
                      </a:r>
                      <a:endParaRPr lang="ru-RU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757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Астрономия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34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34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34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Book Antiqua" panose="02040602050305030304" pitchFamily="18" charset="0"/>
                        </a:rPr>
                        <a:t>34</a:t>
                      </a:r>
                      <a:endParaRPr lang="ru-RU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Book Antiqua" panose="02040602050305030304" pitchFamily="18" charset="0"/>
                        </a:rPr>
                        <a:t>34</a:t>
                      </a:r>
                      <a:endParaRPr lang="ru-RU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757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Химия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34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102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34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34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102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34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68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Book Antiqua" panose="02040602050305030304" pitchFamily="18" charset="0"/>
                        </a:rPr>
                        <a:t>204</a:t>
                      </a:r>
                      <a:endParaRPr lang="ru-RU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Book Antiqua" panose="02040602050305030304" pitchFamily="18" charset="0"/>
                        </a:rPr>
                        <a:t>68</a:t>
                      </a:r>
                      <a:endParaRPr lang="ru-RU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757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Биология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34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102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34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34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102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34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68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Book Antiqua" panose="02040602050305030304" pitchFamily="18" charset="0"/>
                        </a:rPr>
                        <a:t>204</a:t>
                      </a:r>
                      <a:endParaRPr lang="ru-RU" sz="14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Book Antiqua" panose="02040602050305030304" pitchFamily="18" charset="0"/>
                        </a:rPr>
                        <a:t>68</a:t>
                      </a:r>
                      <a:endParaRPr lang="ru-RU" sz="14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46042" marR="460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9880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>
                <a:hlinkClick r:id="rId2"/>
              </a:rPr>
              <a:t>http</a:t>
            </a:r>
            <a:r>
              <a:rPr lang="en-US">
                <a:hlinkClick r:id="rId2"/>
              </a:rPr>
              <a:t>://</a:t>
            </a:r>
            <a:r>
              <a:rPr lang="en-US" smtClean="0">
                <a:hlinkClick r:id="rId2"/>
              </a:rPr>
              <a:t>school422.spb.ru</a:t>
            </a:r>
            <a:r>
              <a:rPr lang="en-US">
                <a:hlinkClick r:id="rId2"/>
              </a:rPr>
              <a:t>/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43285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63408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7620000" cy="5276056"/>
          </a:xfrm>
        </p:spPr>
        <p:txBody>
          <a:bodyPr/>
          <a:lstStyle/>
          <a:p>
            <a:r>
              <a:rPr lang="ru-RU" b="1" dirty="0">
                <a:latin typeface="Book Antiqua" panose="02040602050305030304" pitchFamily="18" charset="0"/>
              </a:rPr>
              <a:t>Образовательная организация,</a:t>
            </a:r>
            <a:r>
              <a:rPr lang="ru-RU" dirty="0">
                <a:latin typeface="Book Antiqua" panose="02040602050305030304" pitchFamily="18" charset="0"/>
              </a:rPr>
              <a:t> которая переходит на ФГОС  среднего общего образования,  </a:t>
            </a:r>
            <a:r>
              <a:rPr lang="ru-RU" b="1" dirty="0">
                <a:latin typeface="Book Antiqua" panose="02040602050305030304" pitchFamily="18" charset="0"/>
              </a:rPr>
              <a:t>принимает за основу учебные планы из</a:t>
            </a:r>
            <a:r>
              <a:rPr lang="ru-RU" dirty="0">
                <a:latin typeface="Book Antiqua" panose="02040602050305030304" pitchFamily="18" charset="0"/>
              </a:rPr>
              <a:t> </a:t>
            </a:r>
            <a:r>
              <a:rPr lang="ru-RU" b="1" dirty="0">
                <a:latin typeface="Book Antiqua" panose="02040602050305030304" pitchFamily="18" charset="0"/>
              </a:rPr>
              <a:t>примерной основной образовательной программы среднего общего образования (одобрена решением федерального учебного-методического объединения по общему образованию,  протокол от 28.06.2016 №2/16-з).</a:t>
            </a:r>
            <a:endParaRPr lang="ru-RU" dirty="0">
              <a:latin typeface="Book Antiqua" panose="02040602050305030304" pitchFamily="18" charset="0"/>
            </a:endParaRPr>
          </a:p>
          <a:p>
            <a:endParaRPr lang="ru-RU" dirty="0" smtClean="0">
              <a:latin typeface="Book Antiqua" panose="02040602050305030304" pitchFamily="18" charset="0"/>
            </a:endParaRPr>
          </a:p>
          <a:p>
            <a:r>
              <a:rPr lang="ru-RU" dirty="0" smtClean="0">
                <a:latin typeface="Book Antiqua" panose="02040602050305030304" pitchFamily="18" charset="0"/>
              </a:rPr>
              <a:t>При </a:t>
            </a:r>
            <a:r>
              <a:rPr lang="ru-RU" dirty="0">
                <a:latin typeface="Book Antiqua" panose="02040602050305030304" pitchFamily="18" charset="0"/>
              </a:rPr>
              <a:t>разработке учебного </a:t>
            </a:r>
            <a:r>
              <a:rPr lang="ru-RU" dirty="0" smtClean="0">
                <a:latin typeface="Book Antiqua" panose="02040602050305030304" pitchFamily="18" charset="0"/>
              </a:rPr>
              <a:t>плана образовательная организация действует </a:t>
            </a:r>
            <a:r>
              <a:rPr lang="ru-RU" dirty="0">
                <a:latin typeface="Book Antiqua" panose="02040602050305030304" pitchFamily="18" charset="0"/>
              </a:rPr>
              <a:t>с учетом региональных требований, изложенных в </a:t>
            </a:r>
            <a:r>
              <a:rPr lang="ru-RU" b="1" dirty="0">
                <a:latin typeface="Book Antiqua" panose="02040602050305030304" pitchFamily="18" charset="0"/>
              </a:rPr>
              <a:t> инструктивно-методическом письме Комитета по образованию «О формировании учебных планов ОО» №03-28-2905/19-0-0 от 10.04.2019</a:t>
            </a:r>
            <a:endParaRPr lang="ru-RU" dirty="0">
              <a:latin typeface="Book Antiqua" panose="02040602050305030304" pitchFamily="18" charset="0"/>
            </a:endParaRPr>
          </a:p>
          <a:p>
            <a:endParaRPr lang="ru-RU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6936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>
                <a:latin typeface="Book Antiqua" panose="02040602050305030304" pitchFamily="18" charset="0"/>
              </a:rPr>
              <a:t> </a:t>
            </a:r>
            <a:r>
              <a:rPr lang="ru-RU" b="1" dirty="0">
                <a:latin typeface="Book Antiqua" panose="02040602050305030304" pitchFamily="18" charset="0"/>
              </a:rPr>
              <a:t>Учебный план  профилей</a:t>
            </a:r>
            <a:r>
              <a:rPr lang="ru-RU" dirty="0">
                <a:latin typeface="Book Antiqua" panose="02040602050305030304" pitchFamily="18" charset="0"/>
              </a:rPr>
              <a:t>  отражает  перечень, трудоемкость, последовательность и распределение по периодам обучения учебных предметов, курсов, дисциплин (модулей), практики, иных видов учебной деятельности, а также  формы промежуточной аттестации обучающихся (п. 22 ст. 2 Федерального закона от 29.12.2012 г. № 273-ФЗ «Об образовании в Российской Федерации»).</a:t>
            </a:r>
          </a:p>
          <a:p>
            <a:r>
              <a:rPr lang="ru-RU" b="1" dirty="0">
                <a:latin typeface="Book Antiqua" panose="02040602050305030304" pitchFamily="18" charset="0"/>
              </a:rPr>
              <a:t>Профиль -</a:t>
            </a:r>
            <a:r>
              <a:rPr lang="ru-RU" dirty="0">
                <a:latin typeface="Book Antiqua" panose="02040602050305030304" pitchFamily="18" charset="0"/>
              </a:rPr>
              <a:t> способ организации обучения старшеклассников в соответствии с их индивидуальными предпочтениями и возможностями.</a:t>
            </a:r>
          </a:p>
          <a:p>
            <a:r>
              <a:rPr lang="ru-RU" b="1" dirty="0">
                <a:latin typeface="Book Antiqua" panose="02040602050305030304" pitchFamily="18" charset="0"/>
              </a:rPr>
              <a:t>ФГОС среднего общего образования предусматривает  пять профилей</a:t>
            </a:r>
            <a:r>
              <a:rPr lang="ru-RU" dirty="0">
                <a:latin typeface="Book Antiqua" panose="02040602050305030304" pitchFamily="18" charset="0"/>
              </a:rPr>
              <a:t>:</a:t>
            </a:r>
          </a:p>
          <a:p>
            <a:pPr marL="114300" indent="0">
              <a:buNone/>
            </a:pPr>
            <a:r>
              <a:rPr lang="ru-RU" dirty="0" smtClean="0">
                <a:latin typeface="Book Antiqua" panose="02040602050305030304" pitchFamily="18" charset="0"/>
              </a:rPr>
              <a:t>-  </a:t>
            </a:r>
            <a:r>
              <a:rPr lang="ru-RU" dirty="0">
                <a:latin typeface="Book Antiqua" panose="02040602050305030304" pitchFamily="18" charset="0"/>
              </a:rPr>
              <a:t>естественно-научный</a:t>
            </a:r>
          </a:p>
          <a:p>
            <a:pPr marL="114300" indent="0">
              <a:buNone/>
            </a:pPr>
            <a:r>
              <a:rPr lang="ru-RU" dirty="0" smtClean="0">
                <a:latin typeface="Book Antiqua" panose="02040602050305030304" pitchFamily="18" charset="0"/>
              </a:rPr>
              <a:t>- гуманитарный</a:t>
            </a:r>
            <a:endParaRPr lang="ru-RU" dirty="0">
              <a:latin typeface="Book Antiqua" panose="02040602050305030304" pitchFamily="18" charset="0"/>
            </a:endParaRPr>
          </a:p>
          <a:p>
            <a:pPr marL="114300" indent="0">
              <a:buNone/>
            </a:pPr>
            <a:r>
              <a:rPr lang="ru-RU" dirty="0" smtClean="0">
                <a:latin typeface="Book Antiqua" panose="02040602050305030304" pitchFamily="18" charset="0"/>
              </a:rPr>
              <a:t>- социально-экономический</a:t>
            </a:r>
            <a:endParaRPr lang="ru-RU" dirty="0">
              <a:latin typeface="Book Antiqua" panose="02040602050305030304" pitchFamily="18" charset="0"/>
            </a:endParaRPr>
          </a:p>
          <a:p>
            <a:pPr marL="114300" indent="0">
              <a:buNone/>
            </a:pPr>
            <a:r>
              <a:rPr lang="ru-RU" dirty="0" smtClean="0">
                <a:latin typeface="Book Antiqua" panose="02040602050305030304" pitchFamily="18" charset="0"/>
              </a:rPr>
              <a:t>- технологический</a:t>
            </a:r>
            <a:endParaRPr lang="ru-RU" dirty="0">
              <a:latin typeface="Book Antiqua" panose="02040602050305030304" pitchFamily="18" charset="0"/>
            </a:endParaRPr>
          </a:p>
          <a:p>
            <a:pPr marL="114300" indent="0">
              <a:buNone/>
            </a:pPr>
            <a:r>
              <a:rPr lang="ru-RU" dirty="0" smtClean="0">
                <a:latin typeface="Book Antiqua" panose="02040602050305030304" pitchFamily="18" charset="0"/>
              </a:rPr>
              <a:t>- универсальный</a:t>
            </a:r>
            <a:endParaRPr lang="ru-RU" dirty="0">
              <a:latin typeface="Book Antiqua" panose="0204060205030503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9828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400" dirty="0">
                <a:latin typeface="Book Antiqua" panose="02040602050305030304" pitchFamily="18" charset="0"/>
              </a:rPr>
              <a:t>Учебный план профиля составляют:</a:t>
            </a:r>
          </a:p>
          <a:p>
            <a:pPr marL="114300" indent="0">
              <a:buNone/>
            </a:pPr>
            <a:r>
              <a:rPr lang="ru-RU" sz="2400" dirty="0">
                <a:latin typeface="Book Antiqua" panose="02040602050305030304" pitchFamily="18" charset="0"/>
              </a:rPr>
              <a:t>-  </a:t>
            </a:r>
            <a:r>
              <a:rPr lang="ru-RU" sz="2400" b="1" dirty="0">
                <a:latin typeface="Book Antiqua" panose="02040602050305030304" pitchFamily="18" charset="0"/>
              </a:rPr>
              <a:t>обязательные учебные предметы на базовом уровне </a:t>
            </a:r>
            <a:endParaRPr lang="ru-RU" sz="2400" dirty="0">
              <a:latin typeface="Book Antiqua" panose="02040602050305030304" pitchFamily="18" charset="0"/>
            </a:endParaRPr>
          </a:p>
          <a:p>
            <a:pPr marL="114300" indent="0">
              <a:buNone/>
            </a:pPr>
            <a:r>
              <a:rPr lang="ru-RU" sz="2400" b="1" dirty="0" smtClean="0">
                <a:latin typeface="Book Antiqua" panose="02040602050305030304" pitchFamily="18" charset="0"/>
              </a:rPr>
              <a:t>- </a:t>
            </a:r>
            <a:r>
              <a:rPr lang="ru-RU" sz="2400" b="1" dirty="0">
                <a:latin typeface="Book Antiqua" panose="02040602050305030304" pitchFamily="18" charset="0"/>
              </a:rPr>
              <a:t>учебные предметы для изучения на базовом уровне  из каждой предметной области </a:t>
            </a:r>
            <a:endParaRPr lang="ru-RU" sz="2400" dirty="0">
              <a:latin typeface="Book Antiqua" panose="02040602050305030304" pitchFamily="18" charset="0"/>
            </a:endParaRPr>
          </a:p>
          <a:p>
            <a:pPr marL="114300" indent="0">
              <a:buNone/>
            </a:pPr>
            <a:r>
              <a:rPr lang="ru-RU" sz="2400" b="1" dirty="0">
                <a:latin typeface="Book Antiqua" panose="02040602050305030304" pitchFamily="18" charset="0"/>
              </a:rPr>
              <a:t>- учебные предметы изучаемые на углубленном уровне</a:t>
            </a:r>
            <a:endParaRPr lang="ru-RU" sz="2400" dirty="0">
              <a:latin typeface="Book Antiqua" panose="02040602050305030304" pitchFamily="18" charset="0"/>
            </a:endParaRPr>
          </a:p>
          <a:p>
            <a:pPr marL="114300" indent="0">
              <a:buNone/>
            </a:pPr>
            <a:r>
              <a:rPr lang="ru-RU" sz="2400" b="1" dirty="0">
                <a:latin typeface="Book Antiqua" panose="02040602050305030304" pitchFamily="18" charset="0"/>
              </a:rPr>
              <a:t> </a:t>
            </a:r>
            <a:r>
              <a:rPr lang="ru-RU" sz="2400" b="1" dirty="0" smtClean="0">
                <a:latin typeface="Book Antiqua" panose="02040602050305030304" pitchFamily="18" charset="0"/>
              </a:rPr>
              <a:t>-</a:t>
            </a:r>
            <a:r>
              <a:rPr lang="ru-RU" sz="2400" b="1" dirty="0">
                <a:latin typeface="Book Antiqua" panose="02040602050305030304" pitchFamily="18" charset="0"/>
              </a:rPr>
              <a:t>элективные курсы</a:t>
            </a:r>
            <a:endParaRPr lang="ru-RU" sz="2400" dirty="0">
              <a:latin typeface="Book Antiqua" panose="02040602050305030304" pitchFamily="18" charset="0"/>
            </a:endParaRPr>
          </a:p>
          <a:p>
            <a:pPr marL="114300" indent="0">
              <a:buNone/>
            </a:pPr>
            <a:endParaRPr lang="ru-RU" sz="2400" dirty="0">
              <a:latin typeface="Book Antiqua" panose="02040602050305030304" pitchFamily="18" charset="0"/>
            </a:endParaRPr>
          </a:p>
          <a:p>
            <a:r>
              <a:rPr lang="ru-RU" sz="2400" dirty="0">
                <a:latin typeface="Book Antiqua" panose="02040602050305030304" pitchFamily="18" charset="0"/>
              </a:rPr>
              <a:t>Образовательная организация обеспечивает </a:t>
            </a:r>
            <a:r>
              <a:rPr lang="ru-RU" sz="2400" b="1" dirty="0">
                <a:latin typeface="Book Antiqua" panose="02040602050305030304" pitchFamily="18" charset="0"/>
              </a:rPr>
              <a:t>реализацию учебных планов одного или нескольких профилей обучения</a:t>
            </a:r>
            <a:r>
              <a:rPr lang="ru-RU" sz="2400" dirty="0">
                <a:latin typeface="Book Antiqua" panose="0204060205030503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3347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 шагам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496" y="1124744"/>
            <a:ext cx="8041704" cy="5276056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400" b="1" dirty="0">
                <a:latin typeface="Book Antiqua" panose="02040602050305030304" pitchFamily="18" charset="0"/>
                <a:ea typeface="Calibri"/>
                <a:cs typeface="Times New Roman"/>
              </a:rPr>
              <a:t>1. </a:t>
            </a:r>
            <a:r>
              <a:rPr lang="ru-RU" sz="2400" b="1" dirty="0" smtClean="0">
                <a:latin typeface="Book Antiqua" panose="02040602050305030304" pitchFamily="18" charset="0"/>
                <a:ea typeface="Calibri"/>
                <a:cs typeface="Times New Roman"/>
              </a:rPr>
              <a:t> Определить </a:t>
            </a:r>
            <a:r>
              <a:rPr lang="ru-RU" sz="2400" b="1" dirty="0">
                <a:latin typeface="Book Antiqua" panose="02040602050305030304" pitchFamily="18" charset="0"/>
                <a:ea typeface="Calibri"/>
                <a:cs typeface="Times New Roman"/>
              </a:rPr>
              <a:t>профиль обучения. </a:t>
            </a:r>
            <a:endParaRPr lang="ru-RU" sz="1800" dirty="0">
              <a:latin typeface="Book Antiqua" panose="02040602050305030304" pitchFamily="18" charset="0"/>
              <a:ea typeface="Calibri"/>
              <a:cs typeface="Times New Roman"/>
            </a:endParaRPr>
          </a:p>
          <a:p>
            <a:pPr marL="11430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400" b="1" dirty="0">
                <a:latin typeface="Book Antiqua" panose="02040602050305030304" pitchFamily="18" charset="0"/>
                <a:ea typeface="Calibri"/>
                <a:cs typeface="Times New Roman"/>
              </a:rPr>
              <a:t>Профили обучения определяются   на основе профориентационной </a:t>
            </a:r>
            <a:r>
              <a:rPr lang="ru-RU" sz="2400" b="1" dirty="0" smtClean="0">
                <a:latin typeface="Book Antiqua" panose="02040602050305030304" pitchFamily="18" charset="0"/>
                <a:ea typeface="Calibri"/>
                <a:cs typeface="Times New Roman"/>
              </a:rPr>
              <a:t>работы с  </a:t>
            </a:r>
            <a:r>
              <a:rPr lang="ru-RU" sz="2400" b="1" dirty="0" smtClean="0">
                <a:latin typeface="Book Antiqua" panose="02040602050305030304" pitchFamily="18" charset="0"/>
                <a:ea typeface="Calibri"/>
                <a:cs typeface="Times New Roman"/>
              </a:rPr>
              <a:t>учащимися </a:t>
            </a:r>
            <a:r>
              <a:rPr lang="ru-RU" sz="2400" b="1" dirty="0">
                <a:latin typeface="Book Antiqua" panose="02040602050305030304" pitchFamily="18" charset="0"/>
                <a:ea typeface="Calibri"/>
                <a:cs typeface="Times New Roman"/>
              </a:rPr>
              <a:t>9-х </a:t>
            </a:r>
            <a:r>
              <a:rPr lang="ru-RU" sz="2400" b="1" dirty="0" smtClean="0">
                <a:latin typeface="Book Antiqua" panose="02040602050305030304" pitchFamily="18" charset="0"/>
                <a:ea typeface="Calibri"/>
                <a:cs typeface="Times New Roman"/>
              </a:rPr>
              <a:t>классов  и их родителями :</a:t>
            </a:r>
            <a:endParaRPr lang="ru-RU" sz="1800" dirty="0">
              <a:latin typeface="Book Antiqua" panose="02040602050305030304" pitchFamily="18" charset="0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2400" b="1" dirty="0" smtClean="0">
                <a:latin typeface="Book Antiqua" panose="02040602050305030304" pitchFamily="18" charset="0"/>
                <a:ea typeface="Calibri"/>
                <a:cs typeface="Times New Roman"/>
              </a:rPr>
              <a:t>п</a:t>
            </a:r>
            <a:r>
              <a:rPr lang="ru-RU" sz="2400" b="1" dirty="0" smtClean="0">
                <a:latin typeface="Book Antiqua" panose="02040602050305030304" pitchFamily="18" charset="0"/>
                <a:ea typeface="Calibri"/>
                <a:cs typeface="Times New Roman"/>
              </a:rPr>
              <a:t>рофориентационное тестирование психологом школы, </a:t>
            </a:r>
            <a:r>
              <a:rPr lang="ru-RU" sz="2400" dirty="0" smtClean="0">
                <a:solidFill>
                  <a:srgbClr val="000000"/>
                </a:solidFill>
                <a:latin typeface="Book Antiqua" panose="02040602050305030304" pitchFamily="18" charset="0"/>
                <a:ea typeface="Calibri"/>
                <a:cs typeface="Times New Roman"/>
              </a:rPr>
              <a:t>методика «Профиль» </a:t>
            </a:r>
            <a:r>
              <a:rPr lang="ru-RU" sz="2400" dirty="0">
                <a:solidFill>
                  <a:srgbClr val="000000"/>
                </a:solidFill>
                <a:latin typeface="Book Antiqua" panose="02040602050305030304" pitchFamily="18" charset="0"/>
                <a:ea typeface="Calibri"/>
                <a:cs typeface="Times New Roman"/>
              </a:rPr>
              <a:t>Г. </a:t>
            </a:r>
            <a:r>
              <a:rPr lang="ru-RU" sz="2400" dirty="0" err="1">
                <a:solidFill>
                  <a:srgbClr val="000000"/>
                </a:solidFill>
                <a:latin typeface="Book Antiqua" panose="02040602050305030304" pitchFamily="18" charset="0"/>
                <a:ea typeface="Calibri"/>
                <a:cs typeface="Times New Roman"/>
              </a:rPr>
              <a:t>Резапкиной</a:t>
            </a:r>
            <a:r>
              <a:rPr lang="ru-RU" sz="2400" dirty="0">
                <a:solidFill>
                  <a:srgbClr val="000000"/>
                </a:solidFill>
                <a:latin typeface="Book Antiqua" panose="02040602050305030304" pitchFamily="18" charset="0"/>
                <a:ea typeface="Calibri"/>
                <a:cs typeface="Times New Roman"/>
              </a:rPr>
              <a:t>, рекомендована Комитетом по образованию </a:t>
            </a:r>
            <a:r>
              <a:rPr lang="ru-RU" sz="2400" b="1" dirty="0" smtClean="0">
                <a:latin typeface="Book Antiqua" panose="02040602050305030304" pitchFamily="18" charset="0"/>
                <a:ea typeface="Calibri"/>
                <a:cs typeface="Times New Roman"/>
              </a:rPr>
              <a:t>(каждому ребенку выдается заключение),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ru-RU" sz="2400" b="1" dirty="0" smtClean="0">
                <a:latin typeface="Book Antiqua" panose="02040602050305030304" pitchFamily="18" charset="0"/>
                <a:ea typeface="Calibri"/>
                <a:cs typeface="Times New Roman"/>
              </a:rPr>
              <a:t>профориентационное </a:t>
            </a:r>
            <a:r>
              <a:rPr lang="ru-RU" sz="2400" b="1" dirty="0">
                <a:latin typeface="Book Antiqua" panose="02040602050305030304" pitchFamily="18" charset="0"/>
                <a:ea typeface="Calibri"/>
                <a:cs typeface="Times New Roman"/>
              </a:rPr>
              <a:t>тестирования </a:t>
            </a:r>
            <a:r>
              <a:rPr lang="ru-RU" sz="2400" dirty="0">
                <a:latin typeface="Book Antiqua" panose="02040602050305030304" pitchFamily="18" charset="0"/>
                <a:ea typeface="Calibri"/>
                <a:cs typeface="Times New Roman"/>
              </a:rPr>
              <a:t>(</a:t>
            </a:r>
            <a:r>
              <a:rPr lang="ru-RU" sz="2400" dirty="0">
                <a:solidFill>
                  <a:srgbClr val="000000"/>
                </a:solidFill>
                <a:latin typeface="Book Antiqua" panose="02040602050305030304" pitchFamily="18" charset="0"/>
                <a:ea typeface="Calibri"/>
                <a:cs typeface="Times New Roman"/>
              </a:rPr>
              <a:t>бесплатное он-</a:t>
            </a:r>
            <a:r>
              <a:rPr lang="ru-RU" sz="2400" dirty="0" err="1">
                <a:solidFill>
                  <a:srgbClr val="000000"/>
                </a:solidFill>
                <a:latin typeface="Book Antiqua" panose="02040602050305030304" pitchFamily="18" charset="0"/>
                <a:ea typeface="Calibri"/>
                <a:cs typeface="Times New Roman"/>
              </a:rPr>
              <a:t>лайн</a:t>
            </a:r>
            <a:r>
              <a:rPr lang="ru-RU" sz="2400" dirty="0">
                <a:solidFill>
                  <a:srgbClr val="000000"/>
                </a:solidFill>
                <a:latin typeface="Book Antiqua" panose="02040602050305030304" pitchFamily="18" charset="0"/>
                <a:ea typeface="Calibri"/>
                <a:cs typeface="Times New Roman"/>
              </a:rPr>
              <a:t> </a:t>
            </a:r>
            <a:r>
              <a:rPr lang="ru-RU" sz="2400" dirty="0" smtClean="0">
                <a:solidFill>
                  <a:srgbClr val="000000"/>
                </a:solidFill>
                <a:latin typeface="Book Antiqua" panose="02040602050305030304" pitchFamily="18" charset="0"/>
                <a:ea typeface="Calibri"/>
                <a:cs typeface="Times New Roman"/>
              </a:rPr>
              <a:t>тестирование </a:t>
            </a:r>
            <a:r>
              <a:rPr lang="ru-RU" sz="2400" b="1" dirty="0" smtClean="0">
                <a:latin typeface="Book Antiqua" panose="02040602050305030304" pitchFamily="18" charset="0"/>
              </a:rPr>
              <a:t>Центр </a:t>
            </a:r>
            <a:r>
              <a:rPr lang="ru-RU" sz="2400" b="1" dirty="0">
                <a:latin typeface="Book Antiqua" panose="02040602050305030304" pitchFamily="18" charset="0"/>
              </a:rPr>
              <a:t>тестирования и развития </a:t>
            </a:r>
            <a:br>
              <a:rPr lang="ru-RU" sz="2400" b="1" dirty="0">
                <a:latin typeface="Book Antiqua" panose="02040602050305030304" pitchFamily="18" charset="0"/>
              </a:rPr>
            </a:br>
            <a:r>
              <a:rPr lang="ru-RU" sz="2400" b="1" dirty="0">
                <a:latin typeface="Book Antiqua" panose="02040602050305030304" pitchFamily="18" charset="0"/>
              </a:rPr>
              <a:t>«Гуманитарные технологий</a:t>
            </a:r>
            <a:r>
              <a:rPr lang="ru-RU" sz="2400" b="1" dirty="0" smtClean="0">
                <a:latin typeface="Book Antiqua" panose="02040602050305030304" pitchFamily="18" charset="0"/>
              </a:rPr>
              <a:t>»</a:t>
            </a:r>
            <a:r>
              <a:rPr lang="ru-RU" sz="2400" dirty="0" smtClean="0">
                <a:solidFill>
                  <a:srgbClr val="000000"/>
                </a:solidFill>
                <a:latin typeface="Book Antiqua" panose="02040602050305030304" pitchFamily="18" charset="0"/>
                <a:ea typeface="Calibri"/>
                <a:cs typeface="Times New Roman"/>
              </a:rPr>
              <a:t>)</a:t>
            </a:r>
            <a:endParaRPr lang="ru-RU" sz="1800" dirty="0">
              <a:latin typeface="Book Antiqua" panose="02040602050305030304" pitchFamily="18" charset="0"/>
              <a:ea typeface="Calibri"/>
              <a:cs typeface="Times New Roman"/>
            </a:endParaRPr>
          </a:p>
          <a:p>
            <a:pPr marL="11430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400" b="1" i="1" dirty="0">
                <a:solidFill>
                  <a:srgbClr val="000000"/>
                </a:solidFill>
                <a:latin typeface="Book Antiqua" panose="02040602050305030304" pitchFamily="18" charset="0"/>
                <a:ea typeface="Calibri"/>
                <a:cs typeface="Times New Roman"/>
              </a:rPr>
              <a:t> </a:t>
            </a:r>
            <a:endParaRPr lang="ru-RU" sz="1800" dirty="0">
              <a:latin typeface="Book Antiqua" panose="02040602050305030304" pitchFamily="18" charset="0"/>
              <a:ea typeface="Calibri"/>
              <a:cs typeface="Times New Roman"/>
            </a:endParaRPr>
          </a:p>
          <a:p>
            <a:pPr marL="11430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400" b="1" dirty="0" smtClean="0">
                <a:solidFill>
                  <a:srgbClr val="000000"/>
                </a:solidFill>
                <a:latin typeface="Book Antiqua" panose="02040602050305030304" pitchFamily="18" charset="0"/>
                <a:ea typeface="Calibri"/>
                <a:cs typeface="Times New Roman"/>
              </a:rPr>
              <a:t>- работа </a:t>
            </a:r>
            <a:r>
              <a:rPr lang="ru-RU" sz="2400" b="1" dirty="0">
                <a:solidFill>
                  <a:srgbClr val="000000"/>
                </a:solidFill>
                <a:latin typeface="Book Antiqua" panose="02040602050305030304" pitchFamily="18" charset="0"/>
                <a:ea typeface="Calibri"/>
                <a:cs typeface="Times New Roman"/>
              </a:rPr>
              <a:t>с </a:t>
            </a:r>
            <a:r>
              <a:rPr lang="ru-RU" sz="2400" b="1" dirty="0" smtClean="0">
                <a:solidFill>
                  <a:srgbClr val="000000"/>
                </a:solidFill>
                <a:latin typeface="Book Antiqua" panose="02040602050305030304" pitchFamily="18" charset="0"/>
                <a:ea typeface="Calibri"/>
                <a:cs typeface="Times New Roman"/>
              </a:rPr>
              <a:t>родителями </a:t>
            </a:r>
            <a:endParaRPr lang="ru-RU" sz="1800" dirty="0">
              <a:ea typeface="Calibri"/>
              <a:cs typeface="Times New Roman"/>
            </a:endParaRPr>
          </a:p>
          <a:p>
            <a:pPr marL="114300" indent="0">
              <a:buNone/>
            </a:pP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708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dirty="0">
                <a:latin typeface="Book Antiqua" panose="02040602050305030304" pitchFamily="18" charset="0"/>
              </a:rPr>
              <a:t>Методика «Профиль» </a:t>
            </a:r>
            <a:r>
              <a:rPr lang="ru-RU" sz="2400" b="1" dirty="0" smtClean="0">
                <a:latin typeface="Book Antiqua" panose="02040602050305030304" pitchFamily="18" charset="0"/>
              </a:rPr>
              <a:t> (</a:t>
            </a:r>
            <a:r>
              <a:rPr lang="ru-RU" sz="2400" b="1" dirty="0">
                <a:latin typeface="Book Antiqua" panose="02040602050305030304" pitchFamily="18" charset="0"/>
              </a:rPr>
              <a:t>методика карты интересов А. </a:t>
            </a:r>
            <a:r>
              <a:rPr lang="ru-RU" sz="2400" b="1" dirty="0" err="1">
                <a:latin typeface="Book Antiqua" panose="02040602050305030304" pitchFamily="18" charset="0"/>
              </a:rPr>
              <a:t>Голомштока</a:t>
            </a:r>
            <a:r>
              <a:rPr lang="ru-RU" sz="2400" b="1" dirty="0">
                <a:latin typeface="Book Antiqua" panose="02040602050305030304" pitchFamily="18" charset="0"/>
              </a:rPr>
              <a:t> в модификации Г. </a:t>
            </a:r>
            <a:r>
              <a:rPr lang="ru-RU" sz="2400" b="1" dirty="0" err="1">
                <a:latin typeface="Book Antiqua" panose="02040602050305030304" pitchFamily="18" charset="0"/>
              </a:rPr>
              <a:t>Резапкиной</a:t>
            </a:r>
            <a:r>
              <a:rPr lang="ru-RU" sz="2400" b="1" dirty="0">
                <a:latin typeface="Book Antiqua" panose="02040602050305030304" pitchFamily="18" charset="0"/>
              </a:rPr>
              <a:t>)</a:t>
            </a:r>
            <a:r>
              <a:rPr lang="ru-RU" sz="2400" dirty="0">
                <a:latin typeface="Book Antiqua" panose="02040602050305030304" pitchFamily="18" charset="0"/>
              </a:rPr>
              <a:t/>
            </a:r>
            <a:br>
              <a:rPr lang="ru-RU" sz="2400" dirty="0">
                <a:latin typeface="Book Antiqua" panose="02040602050305030304" pitchFamily="18" charset="0"/>
              </a:rPr>
            </a:br>
            <a:endParaRPr lang="ru-RU" sz="2400" dirty="0">
              <a:latin typeface="Book Antiqua" panose="0204060205030503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08720"/>
            <a:ext cx="8388424" cy="6192688"/>
          </a:xfrm>
        </p:spPr>
        <p:txBody>
          <a:bodyPr>
            <a:normAutofit fontScale="32500" lnSpcReduction="20000"/>
          </a:bodyPr>
          <a:lstStyle/>
          <a:p>
            <a:r>
              <a:rPr lang="ru-RU" dirty="0"/>
              <a:t> </a:t>
            </a:r>
          </a:p>
          <a:p>
            <a:r>
              <a:rPr lang="ru-RU" dirty="0"/>
              <a:t> </a:t>
            </a:r>
          </a:p>
          <a:p>
            <a:pPr marL="114300" indent="0" algn="ctr">
              <a:buNone/>
            </a:pPr>
            <a:r>
              <a:rPr lang="ru-RU" sz="4500" b="1" dirty="0" smtClean="0">
                <a:latin typeface="Book Antiqua" panose="02040602050305030304" pitchFamily="18" charset="0"/>
              </a:rPr>
              <a:t>(рекомендована Комитетом по образованию)</a:t>
            </a:r>
          </a:p>
          <a:p>
            <a:pPr marL="114300" indent="0" algn="ctr">
              <a:buNone/>
            </a:pPr>
            <a:endParaRPr lang="ru-RU" sz="4500" b="1" dirty="0" smtClean="0">
              <a:latin typeface="Book Antiqua" panose="02040602050305030304" pitchFamily="18" charset="0"/>
            </a:endParaRPr>
          </a:p>
          <a:p>
            <a:pPr marL="114300" indent="0">
              <a:buNone/>
            </a:pPr>
            <a:r>
              <a:rPr lang="ru-RU" sz="4500" dirty="0" smtClean="0">
                <a:latin typeface="Book Antiqua" panose="02040602050305030304" pitchFamily="18" charset="0"/>
              </a:rPr>
              <a:t>Данные </a:t>
            </a:r>
            <a:r>
              <a:rPr lang="ru-RU" sz="4500" dirty="0">
                <a:latin typeface="Book Antiqua" panose="02040602050305030304" pitchFamily="18" charset="0"/>
              </a:rPr>
              <a:t>вопросы касаются вашего отношения к различным направлениям деятельности. Нравится ли вам делать то, о чем говориться в опроснике? Если да, то в бланке ответов рядом с номером вопроса поставьте плюс, если не нравится – минус.</a:t>
            </a:r>
          </a:p>
          <a:p>
            <a:r>
              <a:rPr lang="ru-RU" sz="4500" dirty="0">
                <a:latin typeface="Book Antiqua" panose="02040602050305030304" pitchFamily="18" charset="0"/>
              </a:rPr>
              <a:t>ФИО</a:t>
            </a:r>
            <a:r>
              <a:rPr lang="ru-RU" sz="4500" dirty="0" smtClean="0">
                <a:latin typeface="Book Antiqua" panose="02040602050305030304" pitchFamily="18" charset="0"/>
              </a:rPr>
              <a:t>________________________________________________________________</a:t>
            </a:r>
          </a:p>
          <a:p>
            <a:r>
              <a:rPr lang="ru-RU" sz="4500" b="1" dirty="0" smtClean="0">
                <a:latin typeface="Book Antiqua" panose="02040602050305030304" pitchFamily="18" charset="0"/>
              </a:rPr>
              <a:t>Опросник</a:t>
            </a:r>
            <a:endParaRPr lang="ru-RU" sz="4500" dirty="0">
              <a:latin typeface="Book Antiqua" panose="02040602050305030304" pitchFamily="18" charset="0"/>
            </a:endParaRPr>
          </a:p>
          <a:p>
            <a:pPr marL="628650" lvl="0" indent="-514350">
              <a:buFont typeface="+mj-lt"/>
              <a:buAutoNum type="arabicPeriod"/>
            </a:pPr>
            <a:r>
              <a:rPr lang="ru-RU" sz="4900" dirty="0">
                <a:latin typeface="Book Antiqua" panose="02040602050305030304" pitchFamily="18" charset="0"/>
              </a:rPr>
              <a:t>Узнавать об открытиях в области физики и математики.</a:t>
            </a:r>
          </a:p>
          <a:p>
            <a:pPr marL="628650" lvl="0" indent="-514350">
              <a:buFont typeface="+mj-lt"/>
              <a:buAutoNum type="arabicPeriod"/>
            </a:pPr>
            <a:r>
              <a:rPr lang="ru-RU" sz="4900" dirty="0">
                <a:latin typeface="Book Antiqua" panose="02040602050305030304" pitchFamily="18" charset="0"/>
              </a:rPr>
              <a:t>Смотреть передачи о жизни растений и животных.</a:t>
            </a:r>
          </a:p>
          <a:p>
            <a:pPr marL="628650" lvl="0" indent="-514350">
              <a:buFont typeface="+mj-lt"/>
              <a:buAutoNum type="arabicPeriod"/>
            </a:pPr>
            <a:r>
              <a:rPr lang="ru-RU" sz="4900" dirty="0">
                <a:latin typeface="Book Antiqua" panose="02040602050305030304" pitchFamily="18" charset="0"/>
              </a:rPr>
              <a:t>Выяснять устройство электроприборов.</a:t>
            </a:r>
          </a:p>
          <a:p>
            <a:pPr marL="628650" lvl="0" indent="-514350">
              <a:buFont typeface="+mj-lt"/>
              <a:buAutoNum type="arabicPeriod"/>
            </a:pPr>
            <a:r>
              <a:rPr lang="ru-RU" sz="4900" dirty="0">
                <a:latin typeface="Book Antiqua" panose="02040602050305030304" pitchFamily="18" charset="0"/>
              </a:rPr>
              <a:t>Читать научно-популярные технические журналы.</a:t>
            </a:r>
          </a:p>
          <a:p>
            <a:pPr marL="628650" lvl="0" indent="-514350">
              <a:buFont typeface="+mj-lt"/>
              <a:buAutoNum type="arabicPeriod"/>
            </a:pPr>
            <a:r>
              <a:rPr lang="ru-RU" sz="4900" dirty="0">
                <a:latin typeface="Book Antiqua" panose="02040602050305030304" pitchFamily="18" charset="0"/>
              </a:rPr>
              <a:t>Смотреть передачи о жизни людей в разных странах.</a:t>
            </a:r>
          </a:p>
          <a:p>
            <a:pPr marL="628650" lvl="0" indent="-514350">
              <a:buFont typeface="+mj-lt"/>
              <a:buAutoNum type="arabicPeriod"/>
            </a:pPr>
            <a:r>
              <a:rPr lang="ru-RU" sz="4900" dirty="0">
                <a:latin typeface="Book Antiqua" panose="02040602050305030304" pitchFamily="18" charset="0"/>
              </a:rPr>
              <a:t>Бывать на выставках, концертах, спектаклях.</a:t>
            </a:r>
          </a:p>
          <a:p>
            <a:pPr marL="628650" lvl="0" indent="-514350">
              <a:buFont typeface="+mj-lt"/>
              <a:buAutoNum type="arabicPeriod"/>
            </a:pPr>
            <a:r>
              <a:rPr lang="ru-RU" sz="4900" dirty="0">
                <a:latin typeface="Book Antiqua" panose="02040602050305030304" pitchFamily="18" charset="0"/>
              </a:rPr>
              <a:t>Обсуждать и анализировать события в стране и за рубежом.</a:t>
            </a:r>
          </a:p>
          <a:p>
            <a:pPr marL="628650" lvl="0" indent="-514350">
              <a:buFont typeface="+mj-lt"/>
              <a:buAutoNum type="arabicPeriod"/>
            </a:pPr>
            <a:r>
              <a:rPr lang="ru-RU" sz="4900" dirty="0">
                <a:latin typeface="Book Antiqua" panose="02040602050305030304" pitchFamily="18" charset="0"/>
              </a:rPr>
              <a:t>Наблюдать за работой медсестры, врача.</a:t>
            </a:r>
          </a:p>
          <a:p>
            <a:pPr marL="628650" lvl="0" indent="-514350">
              <a:buFont typeface="+mj-lt"/>
              <a:buAutoNum type="arabicPeriod"/>
            </a:pPr>
            <a:r>
              <a:rPr lang="ru-RU" sz="4900" dirty="0">
                <a:latin typeface="Book Antiqua" panose="02040602050305030304" pitchFamily="18" charset="0"/>
              </a:rPr>
              <a:t>Создавать уют и порядок в доме, классе, школе.</a:t>
            </a:r>
          </a:p>
          <a:p>
            <a:pPr marL="628650" lvl="0" indent="-514350">
              <a:buFont typeface="+mj-lt"/>
              <a:buAutoNum type="arabicPeriod"/>
            </a:pPr>
            <a:r>
              <a:rPr lang="ru-RU" sz="4900" dirty="0">
                <a:latin typeface="Book Antiqua" panose="02040602050305030304" pitchFamily="18" charset="0"/>
              </a:rPr>
              <a:t>Читать книги и смотреть фильмы о войнах и сражениях.</a:t>
            </a:r>
          </a:p>
          <a:p>
            <a:pPr marL="628650" lvl="0" indent="-514350">
              <a:buFont typeface="+mj-lt"/>
              <a:buAutoNum type="arabicPeriod"/>
            </a:pPr>
            <a:r>
              <a:rPr lang="ru-RU" sz="4900" dirty="0">
                <a:latin typeface="Book Antiqua" panose="02040602050305030304" pitchFamily="18" charset="0"/>
              </a:rPr>
              <a:t>Заниматься математическими расчетами и вычислениями.</a:t>
            </a:r>
          </a:p>
          <a:p>
            <a:pPr marL="628650" lvl="0" indent="-514350">
              <a:buFont typeface="+mj-lt"/>
              <a:buAutoNum type="arabicPeriod"/>
            </a:pPr>
            <a:r>
              <a:rPr lang="ru-RU" sz="4900" dirty="0">
                <a:latin typeface="Book Antiqua" panose="02040602050305030304" pitchFamily="18" charset="0"/>
              </a:rPr>
              <a:t>Узнавать об открытиях в области химии и биологии.</a:t>
            </a:r>
          </a:p>
          <a:p>
            <a:pPr marL="628650" lvl="0" indent="-514350">
              <a:buFont typeface="+mj-lt"/>
              <a:buAutoNum type="arabicPeriod"/>
            </a:pPr>
            <a:r>
              <a:rPr lang="ru-RU" sz="4900" dirty="0">
                <a:latin typeface="Book Antiqua" panose="02040602050305030304" pitchFamily="18" charset="0"/>
              </a:rPr>
              <a:t>Ремонтировать бытовые электроприборы.</a:t>
            </a:r>
          </a:p>
          <a:p>
            <a:pPr marL="628650" lvl="0" indent="-514350">
              <a:buFont typeface="+mj-lt"/>
              <a:buAutoNum type="arabicPeriod"/>
            </a:pPr>
            <a:r>
              <a:rPr lang="ru-RU" sz="4900" dirty="0">
                <a:latin typeface="Book Antiqua" panose="02040602050305030304" pitchFamily="18" charset="0"/>
              </a:rPr>
              <a:t>Посещать технические выставки, знакомиться с достижениями науки и техники.</a:t>
            </a:r>
          </a:p>
          <a:p>
            <a:pPr marL="628650" lvl="0" indent="-514350">
              <a:buFont typeface="+mj-lt"/>
              <a:buAutoNum type="arabicPeriod"/>
            </a:pPr>
            <a:r>
              <a:rPr lang="ru-RU" sz="4900" dirty="0">
                <a:latin typeface="Book Antiqua" panose="02040602050305030304" pitchFamily="18" charset="0"/>
              </a:rPr>
              <a:t>Ходить в походы, бывать в новых неизведанных местах.</a:t>
            </a:r>
          </a:p>
          <a:p>
            <a:endParaRPr lang="ru-RU" sz="4900" dirty="0"/>
          </a:p>
        </p:txBody>
      </p:sp>
    </p:spTree>
    <p:extLst>
      <p:ext uri="{BB962C8B-B14F-4D97-AF65-F5344CB8AC3E}">
        <p14:creationId xmlns:p14="http://schemas.microsoft.com/office/powerpoint/2010/main" val="2865502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32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/>
            </a:r>
            <a:br>
              <a:rPr lang="ru-RU" sz="32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/>
            </a:r>
            <a:b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sz="32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/>
            </a:r>
            <a:br>
              <a:rPr lang="ru-RU" sz="32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sz="2800" b="1" dirty="0" smtClean="0">
                <a:solidFill>
                  <a:srgbClr val="000000"/>
                </a:solidFill>
                <a:latin typeface="Book Antiqua" panose="02040602050305030304" pitchFamily="18" charset="0"/>
                <a:ea typeface="Times New Roman"/>
                <a:cs typeface="Times New Roman"/>
              </a:rPr>
              <a:t>Обработка </a:t>
            </a:r>
            <a:r>
              <a:rPr lang="ru-RU" sz="2800" b="1" dirty="0">
                <a:solidFill>
                  <a:srgbClr val="000000"/>
                </a:solidFill>
                <a:latin typeface="Book Antiqua" panose="02040602050305030304" pitchFamily="18" charset="0"/>
                <a:ea typeface="Times New Roman"/>
                <a:cs typeface="Times New Roman"/>
              </a:rPr>
              <a:t>результатов и интерпретация</a:t>
            </a:r>
            <a:r>
              <a:rPr lang="ru-RU" sz="3200" dirty="0">
                <a:latin typeface="Calibri"/>
                <a:ea typeface="Calibri"/>
                <a:cs typeface="Times New Roman"/>
              </a:rPr>
              <a:t/>
            </a:r>
            <a:br>
              <a:rPr lang="ru-RU" sz="3200" dirty="0">
                <a:latin typeface="Calibri"/>
                <a:ea typeface="Calibri"/>
                <a:cs typeface="Times New Roman"/>
              </a:rPr>
            </a:br>
            <a:r>
              <a:rPr lang="ru-RU" sz="48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 </a:t>
            </a:r>
            <a:r>
              <a:rPr lang="ru-RU" sz="4400" dirty="0">
                <a:latin typeface="Calibri"/>
                <a:ea typeface="Calibri"/>
                <a:cs typeface="Times New Roman"/>
              </a:rPr>
              <a:t/>
            </a:r>
            <a:br>
              <a:rPr lang="ru-RU" sz="4400" dirty="0">
                <a:latin typeface="Calibri"/>
                <a:ea typeface="Calibri"/>
                <a:cs typeface="Times New Roman"/>
              </a:rPr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7098431"/>
              </p:ext>
            </p:extLst>
          </p:nvPr>
        </p:nvGraphicFramePr>
        <p:xfrm>
          <a:off x="251522" y="1340771"/>
          <a:ext cx="8352925" cy="47121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32663"/>
                <a:gridCol w="631831"/>
                <a:gridCol w="648072"/>
                <a:gridCol w="720080"/>
                <a:gridCol w="648072"/>
                <a:gridCol w="792088"/>
                <a:gridCol w="1080119"/>
              </a:tblGrid>
              <a:tr h="7200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Сфера интересов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№ Вопросов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Итого плюсов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8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Физика и математика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31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41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8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Химия и биология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32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8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Радиотехника и электроника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8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Механика и конструирование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34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44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8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География и геология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35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45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8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Литература и искусство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26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36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46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8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История и политика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47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8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Педагогика и медицина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28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38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48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70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Предпринимательство и домоводство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29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39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49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8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Спорт и военное дело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939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Центр тестирования и развития </a:t>
            </a:r>
            <a:br>
              <a:rPr lang="ru-RU" sz="28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</a:br>
            <a:r>
              <a:rPr lang="ru-RU" sz="28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«Гуманитарные технологий»</a:t>
            </a:r>
            <a:endParaRPr lang="ru-RU" sz="2800" b="1" dirty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7620000" cy="5060032"/>
          </a:xfrm>
        </p:spPr>
        <p:txBody>
          <a:bodyPr>
            <a:normAutofit lnSpcReduction="10000"/>
          </a:bodyPr>
          <a:lstStyle/>
          <a:p>
            <a:pPr marL="114300" indent="0">
              <a:buNone/>
            </a:pPr>
            <a:endParaRPr lang="ru-RU" dirty="0" smtClean="0">
              <a:hlinkClick r:id="rId2"/>
            </a:endParaRPr>
          </a:p>
          <a:p>
            <a:r>
              <a:rPr lang="en-US" dirty="0" smtClean="0">
                <a:latin typeface="Book Antiqua" panose="02040602050305030304" pitchFamily="18" charset="0"/>
                <a:hlinkClick r:id="rId2"/>
              </a:rPr>
              <a:t>https</a:t>
            </a:r>
            <a:r>
              <a:rPr lang="en-US" dirty="0">
                <a:latin typeface="Book Antiqua" panose="02040602050305030304" pitchFamily="18" charset="0"/>
                <a:hlinkClick r:id="rId2"/>
              </a:rPr>
              <a:t>://spb.proforientator.ru</a:t>
            </a:r>
            <a:r>
              <a:rPr lang="en-US" dirty="0" smtClean="0">
                <a:latin typeface="Book Antiqua" panose="02040602050305030304" pitchFamily="18" charset="0"/>
                <a:hlinkClick r:id="rId2"/>
              </a:rPr>
              <a:t>/</a:t>
            </a:r>
            <a:endParaRPr lang="ru-RU" dirty="0" smtClean="0">
              <a:latin typeface="Book Antiqua" panose="02040602050305030304" pitchFamily="18" charset="0"/>
            </a:endParaRPr>
          </a:p>
          <a:p>
            <a:pPr marL="114300" indent="0">
              <a:buNone/>
            </a:pPr>
            <a:endParaRPr lang="ru-RU" dirty="0" smtClean="0">
              <a:latin typeface="Book Antiqua" panose="02040602050305030304" pitchFamily="18" charset="0"/>
            </a:endParaRPr>
          </a:p>
          <a:p>
            <a:pPr marL="114300" indent="0">
              <a:buNone/>
            </a:pPr>
            <a:r>
              <a:rPr lang="ru-RU" sz="2300" dirty="0" smtClean="0">
                <a:latin typeface="Book Antiqua" panose="02040602050305030304" pitchFamily="18" charset="0"/>
              </a:rPr>
              <a:t>Представлены</a:t>
            </a:r>
            <a:r>
              <a:rPr lang="ru-RU" sz="2300" dirty="0">
                <a:latin typeface="Book Antiqua" panose="02040602050305030304" pitchFamily="18" charset="0"/>
              </a:rPr>
              <a:t> </a:t>
            </a:r>
            <a:r>
              <a:rPr lang="ru-RU" sz="2300" b="1" dirty="0">
                <a:latin typeface="Book Antiqua" panose="02040602050305030304" pitchFamily="18" charset="0"/>
              </a:rPr>
              <a:t>бесплатные тесты на профориентацию, тесты на профессию, выбор профессии</a:t>
            </a:r>
            <a:r>
              <a:rPr lang="ru-RU" sz="2300" dirty="0">
                <a:latin typeface="Book Antiqua" panose="02040602050305030304" pitchFamily="18" charset="0"/>
              </a:rPr>
              <a:t>, которые помогут </a:t>
            </a:r>
            <a:r>
              <a:rPr lang="ru-RU" sz="2300" dirty="0" smtClean="0">
                <a:latin typeface="Book Antiqua" panose="02040602050305030304" pitchFamily="18" charset="0"/>
              </a:rPr>
              <a:t>понять</a:t>
            </a:r>
            <a:r>
              <a:rPr lang="ru-RU" sz="2300" dirty="0">
                <a:latin typeface="Book Antiqua" panose="02040602050305030304" pitchFamily="18" charset="0"/>
              </a:rPr>
              <a:t>, кем стать в будущем, и определить профессиональные сферы, наиболее соответствующие вашим интересам и способностям. </a:t>
            </a:r>
            <a:endParaRPr lang="ru-RU" sz="2300" dirty="0" smtClean="0">
              <a:latin typeface="Book Antiqua" panose="02040602050305030304" pitchFamily="18" charset="0"/>
            </a:endParaRPr>
          </a:p>
          <a:p>
            <a:endParaRPr lang="ru-RU" sz="2300" dirty="0" smtClean="0">
              <a:latin typeface="Book Antiqua" panose="02040602050305030304" pitchFamily="18" charset="0"/>
            </a:endParaRPr>
          </a:p>
          <a:p>
            <a:pPr marL="114300" indent="0">
              <a:buNone/>
            </a:pPr>
            <a:r>
              <a:rPr lang="ru-RU" sz="2300" dirty="0" smtClean="0">
                <a:latin typeface="Book Antiqua" panose="02040602050305030304" pitchFamily="18" charset="0"/>
              </a:rPr>
              <a:t>Предлагается пройти</a:t>
            </a:r>
            <a:r>
              <a:rPr lang="ru-RU" sz="2300" dirty="0">
                <a:latin typeface="Book Antiqua" panose="02040602050305030304" pitchFamily="18" charset="0"/>
              </a:rPr>
              <a:t> </a:t>
            </a:r>
            <a:r>
              <a:rPr lang="ru-RU" sz="2300" b="1" dirty="0" smtClean="0">
                <a:latin typeface="Book Antiqua" panose="02040602050305030304" pitchFamily="18" charset="0"/>
              </a:rPr>
              <a:t> </a:t>
            </a:r>
            <a:r>
              <a:rPr lang="ru-RU" sz="2300" b="1" dirty="0">
                <a:latin typeface="Book Antiqua" panose="02040602050305030304" pitchFamily="18" charset="0"/>
              </a:rPr>
              <a:t>блок</a:t>
            </a:r>
            <a:r>
              <a:rPr lang="ru-RU" sz="2300" dirty="0">
                <a:latin typeface="Book Antiqua" panose="02040602050305030304" pitchFamily="18" charset="0"/>
              </a:rPr>
              <a:t> из теста "</a:t>
            </a:r>
            <a:r>
              <a:rPr lang="ru-RU" sz="2300" dirty="0" err="1">
                <a:latin typeface="Book Antiqua" panose="02040602050305030304" pitchFamily="18" charset="0"/>
              </a:rPr>
              <a:t>Профориентатор</a:t>
            </a:r>
            <a:r>
              <a:rPr lang="ru-RU" sz="2300" dirty="0">
                <a:latin typeface="Book Antiqua" panose="02040602050305030304" pitchFamily="18" charset="0"/>
              </a:rPr>
              <a:t>", который поможет </a:t>
            </a:r>
            <a:r>
              <a:rPr lang="ru-RU" sz="2300" dirty="0" smtClean="0">
                <a:latin typeface="Book Antiqua" panose="02040602050305030304" pitchFamily="18" charset="0"/>
              </a:rPr>
              <a:t>узнать</a:t>
            </a:r>
            <a:r>
              <a:rPr lang="ru-RU" sz="2300" dirty="0">
                <a:latin typeface="Book Antiqua" panose="02040602050305030304" pitchFamily="18" charset="0"/>
              </a:rPr>
              <a:t>, какие профессии подходят </a:t>
            </a:r>
            <a:r>
              <a:rPr lang="ru-RU" sz="2300" dirty="0" smtClean="0">
                <a:latin typeface="Book Antiqua" panose="02040602050305030304" pitchFamily="18" charset="0"/>
              </a:rPr>
              <a:t>в </a:t>
            </a:r>
            <a:r>
              <a:rPr lang="ru-RU" sz="2300" dirty="0">
                <a:latin typeface="Book Antiqua" panose="02040602050305030304" pitchFamily="18" charset="0"/>
              </a:rPr>
              <a:t>соответствии с особенностями </a:t>
            </a:r>
            <a:r>
              <a:rPr lang="ru-RU" sz="2300" dirty="0" smtClean="0">
                <a:latin typeface="Book Antiqua" panose="02040602050305030304" pitchFamily="18" charset="0"/>
              </a:rPr>
              <a:t>характера</a:t>
            </a:r>
            <a:r>
              <a:rPr lang="ru-RU" sz="2300" dirty="0">
                <a:latin typeface="Book Antiqua" panose="02040602050305030304" pitchFamily="18" charset="0"/>
              </a:rPr>
              <a:t>. </a:t>
            </a:r>
            <a:endParaRPr lang="ru-RU" sz="2300" dirty="0" smtClean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2280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332656"/>
            <a:ext cx="8077200" cy="6068144"/>
          </a:xfrm>
        </p:spPr>
        <p:txBody>
          <a:bodyPr/>
          <a:lstStyle/>
          <a:p>
            <a:pPr marL="114300" indent="0" algn="ctr">
              <a:buNone/>
            </a:pPr>
            <a:r>
              <a:rPr lang="ru-RU" dirty="0" smtClean="0">
                <a:latin typeface="Book Antiqua" panose="02040602050305030304" pitchFamily="18" charset="0"/>
              </a:rPr>
              <a:t>Работа с родителя и учащимися  по предварительному выбору дальнейшего образовательного маршрута выпускниками 9-х классов </a:t>
            </a:r>
          </a:p>
          <a:p>
            <a:pPr marL="114300" indent="0">
              <a:buNone/>
            </a:pPr>
            <a:endParaRPr lang="ru-RU" dirty="0" smtClean="0">
              <a:latin typeface="Book Antiqua" panose="02040602050305030304" pitchFamily="18" charset="0"/>
            </a:endParaRPr>
          </a:p>
          <a:p>
            <a:pPr marL="114300" indent="0">
              <a:buNone/>
            </a:pPr>
            <a:endParaRPr lang="ru-RU" dirty="0">
              <a:latin typeface="Book Antiqua" panose="0204060205030503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2375883"/>
              </p:ext>
            </p:extLst>
          </p:nvPr>
        </p:nvGraphicFramePr>
        <p:xfrm>
          <a:off x="-612573" y="1628800"/>
          <a:ext cx="9577062" cy="47765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4118"/>
                <a:gridCol w="1064118"/>
                <a:gridCol w="1064118"/>
                <a:gridCol w="1064118"/>
                <a:gridCol w="1064118"/>
                <a:gridCol w="1064118"/>
                <a:gridCol w="1064118"/>
                <a:gridCol w="1064118"/>
                <a:gridCol w="1064118"/>
              </a:tblGrid>
              <a:tr h="907715">
                <a:tc rowSpan="2"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Ф.И. обучающегося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640" marR="4064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После 9-го класса Вы планируете пойти учиться в: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640" marR="4064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Если Вы планируете обучаться в 10-м классе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640" marR="4064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Перечислите </a:t>
                      </a:r>
                      <a:r>
                        <a:rPr lang="ru-RU" sz="1600" u="sng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предметы по выбору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(их два), по которым Вы планируете сдавать ОГЭ в 2019 году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640" marR="4064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Если бы Вы в этом году оканчивали 11-й класс, в какой ВУЗ поступали бы? Назовите его или укажите профиль выбранной специальности.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640" marR="4064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Результаты ЕГЭ по каким предметам принимаются на выбранную Вами специальность? 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640" marR="4064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98071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 класс (да/нет) 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640" marR="4064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Учреждение среднего профессионального образования: техникум, колледж, др. (да/нет)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640" marR="4064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Укажите, в КАКОЙ школе (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гимназии) Вы 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хотели бы продолжить обучение ?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640" marR="4064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Какие предметы Вы хотели бы изучать </a:t>
                      </a: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 профильном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уровне/углублённом 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(не менее двух)?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640" marR="4064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Какие предметы </a:t>
                      </a:r>
                      <a:r>
                        <a:rPr lang="ru-RU" sz="1600" u="sng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 выбору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Вы хотели бы изучать в 10-11 классах?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640" marR="4064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576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114</TotalTime>
  <Words>950</Words>
  <Application>Microsoft Office PowerPoint</Application>
  <PresentationFormat>Экран (4:3)</PresentationFormat>
  <Paragraphs>394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Соседство</vt:lpstr>
      <vt:lpstr>Рекомендации по составлению учебного плана профилей ФГОС СОО </vt:lpstr>
      <vt:lpstr>Презентация PowerPoint</vt:lpstr>
      <vt:lpstr>Презентация PowerPoint</vt:lpstr>
      <vt:lpstr>Презентация PowerPoint</vt:lpstr>
      <vt:lpstr>По шагам </vt:lpstr>
      <vt:lpstr>Методика «Профиль»  (методика карты интересов А. Голомштока в модификации Г. Резапкиной) </vt:lpstr>
      <vt:lpstr>   Обработка результатов и интерпретация   </vt:lpstr>
      <vt:lpstr>Центр тестирования и развития  «Гуманитарные технологий»</vt:lpstr>
      <vt:lpstr>Презентация PowerPoint</vt:lpstr>
      <vt:lpstr>Презентация PowerPoint</vt:lpstr>
      <vt:lpstr>Уровень изучения предметов  профилей  X-ХI  классов  (ФГОС)   на 2018-2019 учебный год </vt:lpstr>
      <vt:lpstr>Годовой учебный план профилей  X-ХI классов (ФГОС)    на 2018-2019 уч.год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Рекомендации по составлению учебного плана профилей ФГОС СОО</dc:title>
  <dc:creator>Школа</dc:creator>
  <cp:lastModifiedBy>Школа</cp:lastModifiedBy>
  <cp:revision>11</cp:revision>
  <dcterms:created xsi:type="dcterms:W3CDTF">2019-05-04T16:36:18Z</dcterms:created>
  <dcterms:modified xsi:type="dcterms:W3CDTF">2019-05-13T16:09:20Z</dcterms:modified>
</cp:coreProperties>
</file>