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61" r:id="rId2"/>
    <p:sldId id="259" r:id="rId3"/>
    <p:sldId id="256" r:id="rId4"/>
    <p:sldId id="260" r:id="rId5"/>
    <p:sldId id="257" r:id="rId6"/>
    <p:sldId id="330" r:id="rId7"/>
    <p:sldId id="328" r:id="rId8"/>
    <p:sldId id="303" r:id="rId9"/>
    <p:sldId id="291" r:id="rId10"/>
    <p:sldId id="305" r:id="rId11"/>
    <p:sldId id="338" r:id="rId12"/>
    <p:sldId id="340" r:id="rId13"/>
    <p:sldId id="346" r:id="rId14"/>
    <p:sldId id="339" r:id="rId15"/>
    <p:sldId id="304" r:id="rId16"/>
    <p:sldId id="341" r:id="rId17"/>
    <p:sldId id="343" r:id="rId18"/>
    <p:sldId id="299" r:id="rId19"/>
    <p:sldId id="315" r:id="rId20"/>
    <p:sldId id="316" r:id="rId21"/>
    <p:sldId id="317" r:id="rId22"/>
    <p:sldId id="337" r:id="rId23"/>
    <p:sldId id="297" r:id="rId24"/>
    <p:sldId id="344" r:id="rId25"/>
    <p:sldId id="345" r:id="rId26"/>
    <p:sldId id="295" r:id="rId27"/>
    <p:sldId id="262" r:id="rId28"/>
    <p:sldId id="347" r:id="rId29"/>
    <p:sldId id="348" r:id="rId30"/>
    <p:sldId id="349" r:id="rId31"/>
    <p:sldId id="350" r:id="rId32"/>
    <p:sldId id="35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BEFAF9"/>
    <a:srgbClr val="BAEAEC"/>
    <a:srgbClr val="FF9999"/>
    <a:srgbClr val="DD9B99"/>
    <a:srgbClr val="BC2406"/>
    <a:srgbClr val="DDDDDD"/>
    <a:srgbClr val="FFCC99"/>
    <a:srgbClr val="FF505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87435" autoAdjust="0"/>
  </p:normalViewPr>
  <p:slideViewPr>
    <p:cSldViewPr>
      <p:cViewPr>
        <p:scale>
          <a:sx n="74" d="100"/>
          <a:sy n="74" d="100"/>
        </p:scale>
        <p:origin x="-702" y="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47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80F23-C5DB-4822-B8E9-A0EA405F071A}" type="datetimeFigureOut">
              <a:rPr lang="ru-RU" smtClean="0"/>
              <a:pPr/>
              <a:t>24.02.2017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2C377-71A7-4F5B-BB59-39F9FA31DD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377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Щелкаем на значок карта –появится карта, второй щелчок-текст, третий все исчезнет.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Пользуясь Интернет-ресурсами, я нашла различные карты, показывающие распространение заболеваний на разных материках планеты, и проанализировала их. В результате проделанной работы, я выделила факторы, которые влияют на здоровье человека.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366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Издавна было замечено, что многие болезни человека встречаются лишь в определённых частях земного шара: например, жёлтая лихорадка в странах Южной Америки и Африки</a:t>
            </a:r>
            <a:r>
              <a:rPr lang="ru-RU" dirty="0" smtClean="0"/>
              <a:t>, </a:t>
            </a:r>
            <a:r>
              <a:rPr lang="ru-RU" dirty="0" smtClean="0"/>
              <a:t>холера — в Индии и ближайших к ней странах Азии и т.д. </a:t>
            </a:r>
            <a:r>
              <a:rPr lang="ru-RU" dirty="0" smtClean="0"/>
              <a:t>Для </a:t>
            </a:r>
            <a:r>
              <a:rPr lang="ru-RU" dirty="0" smtClean="0"/>
              <a:t>выяснения закономерностей возникновения в том или ином районе какого-либо инфекционного заболевания большую роль играет составление медико-географических карт . Особенности ареалов и их границы хорошо изучены для заболеваний, распространяемых животными — источниками инфекции — и членистоногими переносчиками, которые заселяют определённые ландшафты, Например чума встречается в степной, полупустынной и пустынной зонах, заселённых сусликами, сурками, песчанками и др. естественными носителями чумы в природе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заболевания клещевым энцефалитом отмечают в лесной зоне, где обитают иксодовые (пастбищные) клещи — переносчики вируса этой болезни.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2005 году самый высокий показатель заболеваемости клещевым энцефалитом России наблюдался в Тюменской области. А в 2011 году количество субъектов федерации увеличилось. Это Бурятия, Иркутская область, республика Алтай, Томская область, Омская область, Тюменская область, Свердловская область, Удмуртия, Курганская область.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прошлом году в Сестрорецком районе была зафиксирована вспышка менингита. Это острое инфекционное заболевание человека,  которое передается воздушно-капельным путём. В настоящее время  инфекция зарегистрирована более чем в 150 странах мира, в том числе в России. В Африке есть зона, так называемый «менингитный пояс», которая охватывает районы, расположенные между югом Сахары и экваториальным лесом, Красным морем и Атлантическим океаном. Вирус менингита очень любит тепло и хорошо передается через зараженную воду, грязные руки, немытые овощи и фрукты. Из чего можно сделать вывод  о том, что скорее всего этот вирус был завезен каким-нибудь туристом.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Малярия не является значимой причиной смерти в России и смертность от этого заболевания составляет несколько случаев в год. По миру  малярия распространена в нескольких регионах таких, как экваториальная и тропическая Африка, Южная  Юго-Восточная Азия , Центральная </a:t>
            </a:r>
            <a:r>
              <a:rPr lang="ru-RU" dirty="0" err="1" smtClean="0"/>
              <a:t>Америка,Бразилия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Множественность факторов заставляет более осторожно подходить к оценке качества среды жизни человека по состоянию его здоровья. Все мы живем в обществе. Его влияние на наше здоровье и развитие неоднозначно. Одну из главных ролей в формировании здоровья   играют социальные факторы. По </a:t>
            </a:r>
            <a:r>
              <a:rPr lang="ru-RU" dirty="0" smtClean="0"/>
              <a:t>данным ВОЗ заболеваемость инсультами за последних десять лет возросла от 1,5 до 5,1 на 1000 населения. Ежегодно от </a:t>
            </a:r>
            <a:r>
              <a:rPr lang="ru-RU" dirty="0" smtClean="0"/>
              <a:t>инсульта  </a:t>
            </a:r>
            <a:r>
              <a:rPr lang="ru-RU" dirty="0" smtClean="0"/>
              <a:t>в мире умирает около 5 млн. человек, таким образом, инсульт является второй по частоте причиной смертности</a:t>
            </a:r>
            <a:r>
              <a:rPr lang="ru-RU" dirty="0" smtClean="0"/>
              <a:t>. Улучшение социальных условий, экологии, здоровый образ жизни, своевременное выявление и адекватное лечение страдающих сердечно-сосудистыми заболеваниями и имеющих факторы  риска - вот основные принципы снижения заболеваемости.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8944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Первое место в рейтинге по ожирению занимает США. Основным фактором, способствующим набору лишних килограммов в этой стране, является национальный </a:t>
            </a:r>
            <a:r>
              <a:rPr lang="ru-RU" dirty="0" err="1" smtClean="0"/>
              <a:t>фастфуд</a:t>
            </a:r>
            <a:r>
              <a:rPr lang="ru-RU" dirty="0" smtClean="0"/>
              <a:t>. Американцы первыми додумались готовить «быструю еду» в глобальных масштабах. Прежде всего, это обусловлено образом жизни в капиталистических странах, где время – это деньги, а обед отвлекает от работы. В Америке проблема ожирения является национальным бедствием. По самым скромным данным примерно две трети населения США страдают излишним весом.</a:t>
            </a:r>
          </a:p>
          <a:p>
            <a:r>
              <a:rPr lang="ru-RU" dirty="0" smtClean="0"/>
              <a:t>На втором месте стоят европейские страны. Особо следует выделить Великобританию, Венгрию, Румынию, Грецию и Албанию. Перечисленные страны попали в список самых «полных наций» в Европе.</a:t>
            </a:r>
          </a:p>
          <a:p>
            <a:r>
              <a:rPr lang="ru-RU" dirty="0" smtClean="0"/>
              <a:t>Довольно сложная ситуация складывается в Китае, где данным недугом страдают дети. За последние 20 лет число тучных детей и подростков увеличилось здесь в 4 раза и сейчас составляет почти 30 млн.</a:t>
            </a:r>
          </a:p>
          <a:p>
            <a:r>
              <a:rPr lang="ru-RU" dirty="0" smtClean="0"/>
              <a:t>Что касается нашей родины, то по самым скромным данным в России от излишнего веса страдает каждый четвертый. </a:t>
            </a:r>
          </a:p>
          <a:p>
            <a:endParaRPr lang="ru-RU" dirty="0" smtClean="0"/>
          </a:p>
          <a:p>
            <a:r>
              <a:rPr lang="ru-RU" dirty="0" smtClean="0"/>
              <a:t>Предрасполагающие </a:t>
            </a:r>
            <a:r>
              <a:rPr lang="ru-RU" dirty="0" smtClean="0"/>
              <a:t>факторы ожирения-</a:t>
            </a:r>
          </a:p>
          <a:p>
            <a:r>
              <a:rPr lang="ru-RU" dirty="0" smtClean="0"/>
              <a:t>1.  Малоподвижный образ жизни</a:t>
            </a:r>
          </a:p>
          <a:p>
            <a:r>
              <a:rPr lang="ru-RU" dirty="0" smtClean="0"/>
              <a:t>2.Психологические нарушения пищевого        поведения (например, психогенное переедание), приводящие к расстройству приёма пищи.</a:t>
            </a:r>
          </a:p>
          <a:p>
            <a:r>
              <a:rPr lang="ru-RU" dirty="0" smtClean="0"/>
              <a:t>3.Склонность к стрессам</a:t>
            </a:r>
          </a:p>
          <a:p>
            <a:r>
              <a:rPr lang="ru-RU" dirty="0" smtClean="0"/>
              <a:t>4.Недосыпание  5.Психотропные </a:t>
            </a:r>
            <a:r>
              <a:rPr lang="ru-RU" dirty="0" smtClean="0"/>
              <a:t>препараты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8944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Смертность от туберкулеза постоянно возрастает. Страны с высоким показателем  смертности :ЮАР, Кения, Мали, Сьерра-Леоне, Кот- д Ивуар, Индонезия, Камбоджа. Россия имеет показатели выше среднего по смертности от туберкулеза. </a:t>
            </a:r>
            <a:r>
              <a:rPr lang="ru-RU" dirty="0" smtClean="0"/>
              <a:t>Это заболевание характерно прежде всего для развивающихся стран, где очень низкий уровень диагностики и большое количество людей, живущих за черной бедности. В России, на мой взгляд, этой болезнью могут заразиться люди, которые имеют вредные привычки, неполноценно питаются, а так же живут в экологически неблагоприятных районах. Это промышленные и экономически менее развитые  районы России.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8944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Первый этап— подготовительный.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 первом  этапе  нами  были изучены материалы и   проведён  анализ  литературы по теме исследования.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7596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Медицинская наука берет свое начало в глубокой древности.. В древнем Египте, Китае, на Среднем Востоке, в Греции еще до нашей эры появились работы о роли внешней среды на здоровье человека. Более того, появились такие науки, как география, а затем и медицинская география. В первой четверти XVIII в., по указу Петра I врачи-иностранцы, состоявшие на русской службе, обязаны были собирать и фиксировать сведения о свойствах минеральных вод, лекарственных растений, ядовитых животных. Медико-географическая информация содержится в трудах первых русских географов и ученых, прежде всего М. В. Ломоносова, который в своих работах в 1753 г. указывает на значение погоды для здоровья.                      </a:t>
            </a:r>
          </a:p>
          <a:p>
            <a:r>
              <a:rPr lang="ru-RU" dirty="0" smtClean="0"/>
              <a:t>     В начале XIX в. медицинская география в России достигла своего расцвета. В 1856 г. в английском «Атласе природных явлений» </a:t>
            </a:r>
            <a:r>
              <a:rPr lang="ru-RU" dirty="0" err="1" smtClean="0"/>
              <a:t>Сонстона</a:t>
            </a:r>
            <a:r>
              <a:rPr lang="ru-RU" dirty="0" smtClean="0"/>
              <a:t> была опубликована одна из первых мировых карт болезней.</a:t>
            </a:r>
          </a:p>
          <a:p>
            <a:r>
              <a:rPr lang="ru-RU" dirty="0" smtClean="0"/>
              <a:t>     Позднее, в 1880 г., в Атласе Ломбарда были представлены карты мира, которые показывали распределение болезней в зависимости от климата.</a:t>
            </a:r>
          </a:p>
          <a:p>
            <a:r>
              <a:rPr lang="ru-RU" dirty="0" smtClean="0"/>
              <a:t>О том, какое значение придавалось медицинской географии, свидетельствует тот факт, что эту дисциплину преподавали в ряде университетов России, в частности в Медико-хирургической академии в Петербурге.</a:t>
            </a:r>
          </a:p>
          <a:p>
            <a:r>
              <a:rPr lang="ru-RU" dirty="0" smtClean="0"/>
              <a:t>      Крупнейшие деятели русской медицины (С. П. Боткин, Н. И. Пирогов, И. М. Сеченов) уделяли большое внимание использованию климатических факторов в лечебных целях. В развитии медицинской географии большое значение имели работы Е. Н. Павловского, автора более чем 1000 научных работ, создателя учения о природной </a:t>
            </a:r>
            <a:r>
              <a:rPr lang="ru-RU" dirty="0" err="1" smtClean="0"/>
              <a:t>очаговости</a:t>
            </a:r>
            <a:r>
              <a:rPr lang="ru-RU" dirty="0" smtClean="0"/>
              <a:t> болезней, которое получило широкую мировую известность и признание. Большой вклад в развитие отечественной медицинской географии внес ученый, профессор Алексей Алексеевич Шошин, который выделил основные направления в медицинской</a:t>
            </a:r>
            <a:r>
              <a:rPr lang="ru-RU" baseline="0" dirty="0" smtClean="0"/>
              <a:t> географии.</a:t>
            </a:r>
            <a:r>
              <a:rPr lang="ru-RU" dirty="0" smtClean="0"/>
              <a:t> -составление медико-географических карт, отражающих положительное и отрицательное влияние среды обитания и социально-экономических условий на состояние здоровья людей;</a:t>
            </a:r>
            <a:r>
              <a:rPr lang="ru-RU" baseline="0" dirty="0" smtClean="0"/>
              <a:t> </a:t>
            </a:r>
            <a:r>
              <a:rPr lang="ru-RU" dirty="0" smtClean="0"/>
              <a:t>изучение закономерностей географии отдельных болезней и составление карт их распространения.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1142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Практическая значимость работы связана с укреплением и улучшением здоровья населения. Медицинские карты показывают картину заболеваемости населения.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742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Следующим  этапом моей работы было интервью с школьным врачом –Марией Дмитриевной</a:t>
            </a:r>
          </a:p>
          <a:p>
            <a:r>
              <a:rPr lang="ru-RU" dirty="0" smtClean="0"/>
              <a:t>Мария Дмитриевна  ответила: « Географию необходимо изучать людям, которые решили связать свою жизнь с медициной. По картам можно увидеть, где возникают вспышки болезней и эпидемии. Какими заболеваниями страдают люди на разных территориях. А значит прогнозировать… и следовательно проводить профилактические меры…»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038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Исследования в области медицинской географии имеют также большое значение и для практики здравоохранения. Эти исследования способствуют построению медико-географического прогноза в отношении конкретных территорий и регионов мира. Медико-географический прогноз – это научно обоснованное предвидение влияния комплекса социально-экономических и природных факторов на состояние здоровья населения, на возникновение и распространение болезней человека в пределах той или другой конкретной территории.</a:t>
            </a:r>
          </a:p>
          <a:p>
            <a:endParaRPr lang="ru-RU" dirty="0" smtClean="0"/>
          </a:p>
          <a:p>
            <a:r>
              <a:rPr lang="ru-RU" dirty="0" smtClean="0"/>
              <a:t>Медико-географический исследования содействуют проведению специальных мероприятий, направленных на оздоровление местности, способствуют профилактике различных болезней человека, а также наиболее оптимальной организации медицинского обслуживания населения.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014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25DD-00EC-4566-B7FC-C12A3A79FB4C}" type="datetimeFigureOut">
              <a:rPr lang="ru-RU" smtClean="0"/>
              <a:pPr/>
              <a:t>24.02.2017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1.jpeg"/><Relationship Id="rId7" Type="http://schemas.openxmlformats.org/officeDocument/2006/relationships/slide" Target="slide2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5" Type="http://schemas.openxmlformats.org/officeDocument/2006/relationships/slide" Target="slide2.xml"/><Relationship Id="rId10" Type="http://schemas.openxmlformats.org/officeDocument/2006/relationships/slide" Target="slide26.xml"/><Relationship Id="rId4" Type="http://schemas.openxmlformats.org/officeDocument/2006/relationships/image" Target="../media/image2.jpeg"/><Relationship Id="rId9" Type="http://schemas.openxmlformats.org/officeDocument/2006/relationships/slide" Target="slide2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.xml"/><Relationship Id="rId5" Type="http://schemas.openxmlformats.org/officeDocument/2006/relationships/slide" Target="slide6.xml"/><Relationship Id="rId10" Type="http://schemas.openxmlformats.org/officeDocument/2006/relationships/slide" Target="slide25.xml"/><Relationship Id="rId4" Type="http://schemas.openxmlformats.org/officeDocument/2006/relationships/slide" Target="slide5.xml"/><Relationship Id="rId9" Type="http://schemas.openxmlformats.org/officeDocument/2006/relationships/slide" Target="slide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5" Type="http://schemas.openxmlformats.org/officeDocument/2006/relationships/image" Target="../media/image8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jp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" Target="slid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4.png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slide" Target="slide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slide" Target="slide20.xml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slide" Target="slide24.xml"/><Relationship Id="rId7" Type="http://schemas.openxmlformats.org/officeDocument/2006/relationships/slide" Target="slide3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slide" Target="slide29.xml"/><Relationship Id="rId4" Type="http://schemas.openxmlformats.org/officeDocument/2006/relationships/slide" Target="slide28.xml"/><Relationship Id="rId9" Type="http://schemas.openxmlformats.org/officeDocument/2006/relationships/slide" Target="slide3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slide" Target="slide1.xml"/><Relationship Id="rId5" Type="http://schemas.openxmlformats.org/officeDocument/2006/relationships/image" Target="../media/image33.png"/><Relationship Id="rId10" Type="http://schemas.microsoft.com/office/2007/relationships/hdphoto" Target="../media/hdphoto1.wdp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63688" y="404664"/>
            <a:ext cx="5688632" cy="7200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Проект по географии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300px-Northwestern_economic_region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2555776" y="1196752"/>
            <a:ext cx="3816424" cy="2160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971600" y="3861048"/>
            <a:ext cx="7200800" cy="1152128"/>
          </a:xfrm>
          <a:prstGeom prst="roundRect">
            <a:avLst>
              <a:gd name="adj" fmla="val 17461"/>
            </a:avLst>
          </a:prstGeom>
          <a:gradFill>
            <a:gsLst>
              <a:gs pos="0">
                <a:schemeClr val="accent5">
                  <a:shade val="50000"/>
                  <a:hueOff val="101189"/>
                  <a:satOff val="-2238"/>
                  <a:lumOff val="16795"/>
                  <a:alphaOff val="0"/>
                  <a:tint val="50000"/>
                  <a:satMod val="300000"/>
                </a:schemeClr>
              </a:gs>
              <a:gs pos="35000">
                <a:schemeClr val="accent5">
                  <a:shade val="50000"/>
                  <a:hueOff val="101189"/>
                  <a:satOff val="-2238"/>
                  <a:lumOff val="16795"/>
                  <a:alphaOff val="0"/>
                  <a:tint val="37000"/>
                  <a:satMod val="300000"/>
                </a:schemeClr>
              </a:gs>
              <a:gs pos="100000">
                <a:schemeClr val="accent5">
                  <a:shade val="50000"/>
                  <a:hueOff val="101189"/>
                  <a:satOff val="-2238"/>
                  <a:lumOff val="16795"/>
                  <a:alphaOff val="0"/>
                  <a:tint val="15000"/>
                  <a:satMod val="350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Медицинская картография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19672" y="587727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Умножение 12">
            <a:hlinkClick r:id="" action="ppaction://hlinkshowjump?jump=endshow"/>
          </p:cNvPr>
          <p:cNvSpPr/>
          <p:nvPr/>
        </p:nvSpPr>
        <p:spPr bwMode="auto">
          <a:xfrm>
            <a:off x="251520" y="6093296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rId5" action="ppaction://hlinksldjump"/>
          </p:cNvPr>
          <p:cNvSpPr/>
          <p:nvPr/>
        </p:nvSpPr>
        <p:spPr>
          <a:xfrm>
            <a:off x="582960" y="5428208"/>
            <a:ext cx="1440160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Цели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>
            <a:hlinkClick r:id="rId6" action="ppaction://hlinksldjump"/>
          </p:cNvPr>
          <p:cNvSpPr/>
          <p:nvPr/>
        </p:nvSpPr>
        <p:spPr>
          <a:xfrm>
            <a:off x="2339752" y="5407151"/>
            <a:ext cx="1512168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 </a:t>
            </a:r>
            <a:r>
              <a:rPr lang="ru-RU" dirty="0">
                <a:solidFill>
                  <a:schemeClr val="tx1"/>
                </a:solidFill>
              </a:rPr>
              <a:t>э</a:t>
            </a:r>
            <a:r>
              <a:rPr lang="ru-RU" dirty="0" smtClean="0">
                <a:solidFill>
                  <a:schemeClr val="tx1"/>
                </a:solidFill>
              </a:rPr>
              <a:t>тап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>
            <a:hlinkClick r:id="rId7" action="ppaction://hlinksldjump"/>
          </p:cNvPr>
          <p:cNvSpPr/>
          <p:nvPr/>
        </p:nvSpPr>
        <p:spPr>
          <a:xfrm>
            <a:off x="4211960" y="5373216"/>
            <a:ext cx="1368152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II </a:t>
            </a:r>
            <a:r>
              <a:rPr lang="ru-RU" dirty="0" smtClean="0">
                <a:solidFill>
                  <a:schemeClr val="tx1"/>
                </a:solidFill>
              </a:rPr>
              <a:t>этап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>
            <a:hlinkClick r:id="rId8" action="ppaction://hlinksldjump"/>
          </p:cNvPr>
          <p:cNvSpPr/>
          <p:nvPr/>
        </p:nvSpPr>
        <p:spPr>
          <a:xfrm>
            <a:off x="5868144" y="5373216"/>
            <a:ext cx="1296144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Выводы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>
            <a:hlinkClick r:id="rId9" action="ppaction://hlinksldjump"/>
          </p:cNvPr>
          <p:cNvSpPr/>
          <p:nvPr/>
        </p:nvSpPr>
        <p:spPr>
          <a:xfrm>
            <a:off x="7380312" y="5381394"/>
            <a:ext cx="1440160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Литература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>
            <a:hlinkClick r:id="rId10" action="ppaction://hlinksldjump"/>
          </p:cNvPr>
          <p:cNvSpPr/>
          <p:nvPr/>
        </p:nvSpPr>
        <p:spPr>
          <a:xfrm>
            <a:off x="7524328" y="6237312"/>
            <a:ext cx="1296144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Навигация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476672"/>
            <a:ext cx="7200800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Актуальность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Нашивка 5">
            <a:hlinkClick r:id="rId3" action="ppaction://hlinksldjump"/>
          </p:cNvPr>
          <p:cNvSpPr/>
          <p:nvPr/>
        </p:nvSpPr>
        <p:spPr bwMode="auto">
          <a:xfrm>
            <a:off x="8172400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703" y="1916832"/>
            <a:ext cx="3228297" cy="384167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7941" y="1662628"/>
            <a:ext cx="506776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решила взять данную тему проекта, потому что в будущем я бы хотела поступить в медицинский институт и стать врачом.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971600" y="260648"/>
            <a:ext cx="7200800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Медицинская картография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-5869160" y="0"/>
            <a:ext cx="14668880" cy="7075648"/>
            <a:chOff x="-5598896" y="-812"/>
            <a:chExt cx="14668880" cy="707564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614544" y="907908"/>
              <a:ext cx="8455440" cy="5256584"/>
            </a:xfrm>
            <a:prstGeom prst="rect">
              <a:avLst/>
            </a:prstGeom>
            <a:noFill/>
          </p:spPr>
        </p:sp>
        <p:sp>
          <p:nvSpPr>
            <p:cNvPr id="26" name="Арка 25"/>
            <p:cNvSpPr/>
            <p:nvPr/>
          </p:nvSpPr>
          <p:spPr>
            <a:xfrm>
              <a:off x="-5598896" y="-812"/>
              <a:ext cx="7075648" cy="7075648"/>
            </a:xfrm>
            <a:prstGeom prst="blockArc">
              <a:avLst>
                <a:gd name="adj1" fmla="val 18900000"/>
                <a:gd name="adj2" fmla="val 2700000"/>
                <a:gd name="adj3" fmla="val 305"/>
              </a:avLst>
            </a:prstGeom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Полилиния 26">
              <a:hlinkClick r:id="rId3" action="ppaction://hlinksldjump"/>
            </p:cNvPr>
            <p:cNvSpPr/>
            <p:nvPr/>
          </p:nvSpPr>
          <p:spPr>
            <a:xfrm>
              <a:off x="827572" y="1124744"/>
              <a:ext cx="7903124" cy="477718"/>
            </a:xfrm>
            <a:custGeom>
              <a:avLst/>
              <a:gdLst>
                <a:gd name="connsiteX0" fmla="*/ 0 w 7728481"/>
                <a:gd name="connsiteY0" fmla="*/ 0 h 477718"/>
                <a:gd name="connsiteX1" fmla="*/ 7728481 w 7728481"/>
                <a:gd name="connsiteY1" fmla="*/ 0 h 477718"/>
                <a:gd name="connsiteX2" fmla="*/ 7728481 w 7728481"/>
                <a:gd name="connsiteY2" fmla="*/ 477718 h 477718"/>
                <a:gd name="connsiteX3" fmla="*/ 0 w 7728481"/>
                <a:gd name="connsiteY3" fmla="*/ 477718 h 477718"/>
                <a:gd name="connsiteX4" fmla="*/ 0 w 7728481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8481" h="477718">
                  <a:moveTo>
                    <a:pt x="0" y="0"/>
                  </a:moveTo>
                  <a:lnTo>
                    <a:pt x="7728481" y="0"/>
                  </a:lnTo>
                  <a:lnTo>
                    <a:pt x="7728481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Цель</a:t>
              </a:r>
              <a:endParaRPr lang="ru-RU" sz="2400" kern="1200" dirty="0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395536" y="980728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1</a:t>
              </a:r>
              <a:endParaRPr lang="ru-RU" b="1" dirty="0"/>
            </a:p>
          </p:txBody>
        </p:sp>
        <p:sp>
          <p:nvSpPr>
            <p:cNvPr id="29" name="Полилиния 28">
              <a:hlinkClick r:id="rId4" action="ppaction://hlinksldjump"/>
            </p:cNvPr>
            <p:cNvSpPr/>
            <p:nvPr/>
          </p:nvSpPr>
          <p:spPr>
            <a:xfrm>
              <a:off x="1142226" y="1864682"/>
              <a:ext cx="7583898" cy="477718"/>
            </a:xfrm>
            <a:custGeom>
              <a:avLst/>
              <a:gdLst>
                <a:gd name="connsiteX0" fmla="*/ 0 w 7583898"/>
                <a:gd name="connsiteY0" fmla="*/ 0 h 477718"/>
                <a:gd name="connsiteX1" fmla="*/ 7583898 w 7583898"/>
                <a:gd name="connsiteY1" fmla="*/ 0 h 477718"/>
                <a:gd name="connsiteX2" fmla="*/ 7583898 w 7583898"/>
                <a:gd name="connsiteY2" fmla="*/ 477718 h 477718"/>
                <a:gd name="connsiteX3" fmla="*/ 0 w 7583898"/>
                <a:gd name="connsiteY3" fmla="*/ 477718 h 477718"/>
                <a:gd name="connsiteX4" fmla="*/ 0 w 7583898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83898" h="477718">
                  <a:moveTo>
                    <a:pt x="0" y="0"/>
                  </a:moveTo>
                  <a:lnTo>
                    <a:pt x="7583898" y="0"/>
                  </a:lnTo>
                  <a:lnTo>
                    <a:pt x="7583898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780253"/>
                <a:satOff val="-973"/>
                <a:lumOff val="229"/>
                <a:alphaOff val="0"/>
              </a:schemeClr>
            </a:fillRef>
            <a:effectRef idx="1">
              <a:schemeClr val="accent2">
                <a:hueOff val="780253"/>
                <a:satOff val="-973"/>
                <a:lumOff val="229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Задачи</a:t>
              </a:r>
              <a:endParaRPr lang="ru-RU" sz="2400" kern="1200" dirty="0"/>
            </a:p>
          </p:txBody>
        </p:sp>
        <p:sp>
          <p:nvSpPr>
            <p:cNvPr id="30" name="Овал 29">
              <a:hlinkClick r:id="rId4" action="ppaction://hlinksldjump"/>
            </p:cNvPr>
            <p:cNvSpPr/>
            <p:nvPr/>
          </p:nvSpPr>
          <p:spPr>
            <a:xfrm>
              <a:off x="843652" y="1804967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780253"/>
                <a:satOff val="-973"/>
                <a:lumOff val="229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2</a:t>
              </a:r>
              <a:endParaRPr lang="ru-RU" b="1" dirty="0"/>
            </a:p>
          </p:txBody>
        </p:sp>
        <p:sp>
          <p:nvSpPr>
            <p:cNvPr id="31" name="Полилиния 30">
              <a:hlinkClick r:id="rId5" action="ppaction://hlinksldjump"/>
            </p:cNvPr>
            <p:cNvSpPr/>
            <p:nvPr/>
          </p:nvSpPr>
          <p:spPr>
            <a:xfrm>
              <a:off x="1379298" y="2581154"/>
              <a:ext cx="7346826" cy="477718"/>
            </a:xfrm>
            <a:custGeom>
              <a:avLst/>
              <a:gdLst>
                <a:gd name="connsiteX0" fmla="*/ 0 w 7346826"/>
                <a:gd name="connsiteY0" fmla="*/ 0 h 477718"/>
                <a:gd name="connsiteX1" fmla="*/ 7346826 w 7346826"/>
                <a:gd name="connsiteY1" fmla="*/ 0 h 477718"/>
                <a:gd name="connsiteX2" fmla="*/ 7346826 w 7346826"/>
                <a:gd name="connsiteY2" fmla="*/ 477718 h 477718"/>
                <a:gd name="connsiteX3" fmla="*/ 0 w 7346826"/>
                <a:gd name="connsiteY3" fmla="*/ 477718 h 477718"/>
                <a:gd name="connsiteX4" fmla="*/ 0 w 7346826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46826" h="477718">
                  <a:moveTo>
                    <a:pt x="0" y="0"/>
                  </a:moveTo>
                  <a:lnTo>
                    <a:pt x="7346826" y="0"/>
                  </a:lnTo>
                  <a:lnTo>
                    <a:pt x="7346826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1560506"/>
                <a:satOff val="-1946"/>
                <a:lumOff val="458"/>
                <a:alphaOff val="0"/>
              </a:schemeClr>
            </a:fillRef>
            <a:effectRef idx="1">
              <a:schemeClr val="accent2">
                <a:hueOff val="1560506"/>
                <a:satOff val="-1946"/>
                <a:lumOff val="458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Объект</a:t>
              </a:r>
              <a:endParaRPr lang="ru-RU" sz="2400" kern="1200" dirty="0"/>
            </a:p>
          </p:txBody>
        </p:sp>
        <p:sp>
          <p:nvSpPr>
            <p:cNvPr id="32" name="Овал 31">
              <a:hlinkClick r:id="rId5" action="ppaction://hlinksldjump"/>
            </p:cNvPr>
            <p:cNvSpPr/>
            <p:nvPr/>
          </p:nvSpPr>
          <p:spPr>
            <a:xfrm>
              <a:off x="1049284" y="2525363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1560506"/>
                <a:satOff val="-1946"/>
                <a:lumOff val="458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>
                  <a:solidFill>
                    <a:schemeClr val="tx1"/>
                  </a:solidFill>
                </a:rPr>
                <a:t>3</a:t>
              </a:r>
              <a:endParaRPr lang="ru-RU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Полилиния 32">
              <a:hlinkClick r:id="rId6" action="ppaction://hlinksldjump"/>
            </p:cNvPr>
            <p:cNvSpPr/>
            <p:nvPr/>
          </p:nvSpPr>
          <p:spPr>
            <a:xfrm>
              <a:off x="1454992" y="3298152"/>
              <a:ext cx="7271131" cy="477718"/>
            </a:xfrm>
            <a:custGeom>
              <a:avLst/>
              <a:gdLst>
                <a:gd name="connsiteX0" fmla="*/ 0 w 7271131"/>
                <a:gd name="connsiteY0" fmla="*/ 0 h 477718"/>
                <a:gd name="connsiteX1" fmla="*/ 7271131 w 7271131"/>
                <a:gd name="connsiteY1" fmla="*/ 0 h 477718"/>
                <a:gd name="connsiteX2" fmla="*/ 7271131 w 7271131"/>
                <a:gd name="connsiteY2" fmla="*/ 477718 h 477718"/>
                <a:gd name="connsiteX3" fmla="*/ 0 w 7271131"/>
                <a:gd name="connsiteY3" fmla="*/ 477718 h 477718"/>
                <a:gd name="connsiteX4" fmla="*/ 0 w 7271131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1131" h="477718">
                  <a:moveTo>
                    <a:pt x="0" y="0"/>
                  </a:moveTo>
                  <a:lnTo>
                    <a:pt x="7271131" y="0"/>
                  </a:lnTo>
                  <a:lnTo>
                    <a:pt x="7271131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2340759"/>
                <a:satOff val="-2919"/>
                <a:lumOff val="686"/>
                <a:alphaOff val="0"/>
              </a:schemeClr>
            </a:fillRef>
            <a:effectRef idx="1">
              <a:schemeClr val="accent2">
                <a:hueOff val="2340759"/>
                <a:satOff val="-2919"/>
                <a:lumOff val="686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dirty="0" smtClean="0"/>
                <a:t>Предмет</a:t>
              </a:r>
              <a:endParaRPr lang="ru-RU" sz="2400" kern="1200" dirty="0"/>
            </a:p>
          </p:txBody>
        </p:sp>
        <p:sp>
          <p:nvSpPr>
            <p:cNvPr id="34" name="Овал 33">
              <a:hlinkClick r:id="rId6" action="ppaction://hlinksldjump"/>
            </p:cNvPr>
            <p:cNvSpPr/>
            <p:nvPr/>
          </p:nvSpPr>
          <p:spPr>
            <a:xfrm>
              <a:off x="1156419" y="3238438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2340759"/>
                <a:satOff val="-2919"/>
                <a:lumOff val="686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4</a:t>
              </a:r>
              <a:endParaRPr lang="ru-RU" b="1" dirty="0"/>
            </a:p>
          </p:txBody>
        </p:sp>
        <p:sp>
          <p:nvSpPr>
            <p:cNvPr id="35" name="Полилиния 34">
              <a:hlinkClick r:id="rId7" action="ppaction://hlinksldjump"/>
            </p:cNvPr>
            <p:cNvSpPr/>
            <p:nvPr/>
          </p:nvSpPr>
          <p:spPr>
            <a:xfrm>
              <a:off x="1449473" y="4080813"/>
              <a:ext cx="7298991" cy="477718"/>
            </a:xfrm>
            <a:custGeom>
              <a:avLst/>
              <a:gdLst>
                <a:gd name="connsiteX0" fmla="*/ 0 w 7346826"/>
                <a:gd name="connsiteY0" fmla="*/ 0 h 477718"/>
                <a:gd name="connsiteX1" fmla="*/ 7346826 w 7346826"/>
                <a:gd name="connsiteY1" fmla="*/ 0 h 477718"/>
                <a:gd name="connsiteX2" fmla="*/ 7346826 w 7346826"/>
                <a:gd name="connsiteY2" fmla="*/ 477718 h 477718"/>
                <a:gd name="connsiteX3" fmla="*/ 0 w 7346826"/>
                <a:gd name="connsiteY3" fmla="*/ 477718 h 477718"/>
                <a:gd name="connsiteX4" fmla="*/ 0 w 7346826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46826" h="477718">
                  <a:moveTo>
                    <a:pt x="0" y="0"/>
                  </a:moveTo>
                  <a:lnTo>
                    <a:pt x="7346826" y="0"/>
                  </a:lnTo>
                  <a:lnTo>
                    <a:pt x="7346826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3121013"/>
                <a:satOff val="-3893"/>
                <a:lumOff val="915"/>
                <a:alphaOff val="0"/>
              </a:schemeClr>
            </a:fillRef>
            <a:effectRef idx="1">
              <a:schemeClr val="accent2">
                <a:hueOff val="3121013"/>
                <a:satOff val="-3893"/>
                <a:lumOff val="915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Гипотеза</a:t>
              </a:r>
              <a:endParaRPr lang="ru-RU" sz="2400" kern="1200" dirty="0"/>
            </a:p>
          </p:txBody>
        </p:sp>
        <p:sp>
          <p:nvSpPr>
            <p:cNvPr id="36" name="Овал 35">
              <a:hlinkClick r:id="rId7" action="ppaction://hlinksldjump"/>
            </p:cNvPr>
            <p:cNvSpPr/>
            <p:nvPr/>
          </p:nvSpPr>
          <p:spPr>
            <a:xfrm>
              <a:off x="1080724" y="3955436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3121013"/>
                <a:satOff val="-3893"/>
                <a:lumOff val="915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5</a:t>
              </a:r>
              <a:endParaRPr lang="ru-RU" b="1" dirty="0"/>
            </a:p>
          </p:txBody>
        </p:sp>
        <p:sp>
          <p:nvSpPr>
            <p:cNvPr id="37" name="Полилиния 36">
              <a:hlinkClick r:id="rId8" action="ppaction://hlinksldjump"/>
            </p:cNvPr>
            <p:cNvSpPr/>
            <p:nvPr/>
          </p:nvSpPr>
          <p:spPr>
            <a:xfrm>
              <a:off x="1142226" y="4731623"/>
              <a:ext cx="7583898" cy="477718"/>
            </a:xfrm>
            <a:custGeom>
              <a:avLst/>
              <a:gdLst>
                <a:gd name="connsiteX0" fmla="*/ 0 w 7583898"/>
                <a:gd name="connsiteY0" fmla="*/ 0 h 477718"/>
                <a:gd name="connsiteX1" fmla="*/ 7583898 w 7583898"/>
                <a:gd name="connsiteY1" fmla="*/ 0 h 477718"/>
                <a:gd name="connsiteX2" fmla="*/ 7583898 w 7583898"/>
                <a:gd name="connsiteY2" fmla="*/ 477718 h 477718"/>
                <a:gd name="connsiteX3" fmla="*/ 0 w 7583898"/>
                <a:gd name="connsiteY3" fmla="*/ 477718 h 477718"/>
                <a:gd name="connsiteX4" fmla="*/ 0 w 7583898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83898" h="477718">
                  <a:moveTo>
                    <a:pt x="0" y="0"/>
                  </a:moveTo>
                  <a:lnTo>
                    <a:pt x="7583898" y="0"/>
                  </a:lnTo>
                  <a:lnTo>
                    <a:pt x="7583898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3901266"/>
                <a:satOff val="-4866"/>
                <a:lumOff val="1144"/>
                <a:alphaOff val="0"/>
              </a:schemeClr>
            </a:fillRef>
            <a:effectRef idx="1">
              <a:schemeClr val="accent2">
                <a:hueOff val="3901266"/>
                <a:satOff val="-4866"/>
                <a:lumOff val="1144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3500" rIns="63500" bIns="63500" numCol="1" spcCol="1270" anchor="ctr" anchorCtr="0">
              <a:noAutofit/>
            </a:bodyPr>
            <a:lstStyle/>
            <a:p>
              <a:pPr lvl="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500" kern="1200" dirty="0" smtClean="0"/>
                <a:t>Методы</a:t>
              </a:r>
              <a:endParaRPr lang="ru-RU" sz="2500" kern="1200" dirty="0"/>
            </a:p>
          </p:txBody>
        </p:sp>
        <p:sp>
          <p:nvSpPr>
            <p:cNvPr id="38" name="Овал 37">
              <a:hlinkClick r:id="rId8" action="ppaction://hlinksldjump"/>
            </p:cNvPr>
            <p:cNvSpPr/>
            <p:nvPr/>
          </p:nvSpPr>
          <p:spPr>
            <a:xfrm>
              <a:off x="899592" y="4725144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3901266"/>
                <a:satOff val="-4866"/>
                <a:lumOff val="1144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6</a:t>
              </a:r>
              <a:endParaRPr lang="ru-RU" b="1" dirty="0"/>
            </a:p>
          </p:txBody>
        </p:sp>
        <p:sp>
          <p:nvSpPr>
            <p:cNvPr id="39" name="Полилиния 38">
              <a:hlinkClick r:id="rId9" action="ppaction://hlinksldjump"/>
            </p:cNvPr>
            <p:cNvSpPr/>
            <p:nvPr/>
          </p:nvSpPr>
          <p:spPr>
            <a:xfrm>
              <a:off x="709609" y="5448621"/>
              <a:ext cx="8016515" cy="477718"/>
            </a:xfrm>
            <a:custGeom>
              <a:avLst/>
              <a:gdLst>
                <a:gd name="connsiteX0" fmla="*/ 0 w 8016515"/>
                <a:gd name="connsiteY0" fmla="*/ 0 h 477718"/>
                <a:gd name="connsiteX1" fmla="*/ 8016515 w 8016515"/>
                <a:gd name="connsiteY1" fmla="*/ 0 h 477718"/>
                <a:gd name="connsiteX2" fmla="*/ 8016515 w 8016515"/>
                <a:gd name="connsiteY2" fmla="*/ 477718 h 477718"/>
                <a:gd name="connsiteX3" fmla="*/ 0 w 8016515"/>
                <a:gd name="connsiteY3" fmla="*/ 477718 h 477718"/>
                <a:gd name="connsiteX4" fmla="*/ 0 w 8016515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16515" h="477718">
                  <a:moveTo>
                    <a:pt x="0" y="0"/>
                  </a:moveTo>
                  <a:lnTo>
                    <a:pt x="8016515" y="0"/>
                  </a:lnTo>
                  <a:lnTo>
                    <a:pt x="8016515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1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Практическое значение</a:t>
              </a:r>
              <a:endParaRPr lang="ru-RU" sz="2400" kern="1200" dirty="0"/>
            </a:p>
          </p:txBody>
        </p:sp>
        <p:sp>
          <p:nvSpPr>
            <p:cNvPr id="40" name="Овал 39">
              <a:hlinkClick r:id="rId10" action="ppaction://hlinksldjump"/>
            </p:cNvPr>
            <p:cNvSpPr/>
            <p:nvPr/>
          </p:nvSpPr>
          <p:spPr>
            <a:xfrm>
              <a:off x="411035" y="5388906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4681519"/>
                <a:satOff val="-5839"/>
                <a:lumOff val="1373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7</a:t>
              </a:r>
              <a:endParaRPr lang="ru-RU" b="1" dirty="0"/>
            </a:p>
          </p:txBody>
        </p:sp>
      </p:grpSp>
      <p:sp>
        <p:nvSpPr>
          <p:cNvPr id="20" name="Нашивка 19">
            <a:hlinkClick r:id="rId11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Умножение 20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Скругленный прямоугольник 21">
            <a:hlinkClick r:id="rId12" action="ppaction://hlinksldjump"/>
          </p:cNvPr>
          <p:cNvSpPr/>
          <p:nvPr/>
        </p:nvSpPr>
        <p:spPr>
          <a:xfrm>
            <a:off x="3923928" y="6237312"/>
            <a:ext cx="1368152" cy="4320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Ресурсы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332656"/>
            <a:ext cx="7200800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Цель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Нашивка 22">
            <a:hlinkClick r:id="rId3" action="ppaction://hlinksldjump"/>
          </p:cNvPr>
          <p:cNvSpPr/>
          <p:nvPr/>
        </p:nvSpPr>
        <p:spPr bwMode="auto">
          <a:xfrm rot="10800000"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5" name="Умножение 24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8" name="Прямоугольник 2"/>
          <p:cNvSpPr>
            <a:spLocks noChangeArrowheads="1"/>
          </p:cNvSpPr>
          <p:nvPr/>
        </p:nvSpPr>
        <p:spPr bwMode="auto">
          <a:xfrm>
            <a:off x="827584" y="1340768"/>
            <a:ext cx="7488832" cy="3065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Выяснить, как медицинская картография помогает в изучении распространения болезней.</a:t>
            </a:r>
          </a:p>
          <a:p>
            <a:pPr marL="285750" indent="-285750">
              <a:lnSpc>
                <a:spcPct val="115000"/>
              </a:lnSpc>
              <a:buFont typeface="Arial" pitchFamily="34" charset="0"/>
              <a:buChar char="•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зучить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ареалы распространения различных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болезней</a:t>
            </a:r>
          </a:p>
          <a:p>
            <a:pPr algn="just">
              <a:lnSpc>
                <a:spcPct val="115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233" y="3726160"/>
            <a:ext cx="2857500" cy="28575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260648"/>
            <a:ext cx="7200800" cy="10081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Задачи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211708" y="1449379"/>
            <a:ext cx="771412" cy="1102019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7" rIns="17780" bIns="40348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 smtClean="0"/>
              <a:t>1</a:t>
            </a:r>
            <a:endParaRPr lang="ru-RU" sz="2800" kern="1200" dirty="0"/>
          </a:p>
        </p:txBody>
      </p:sp>
      <p:sp>
        <p:nvSpPr>
          <p:cNvPr id="11" name="Полилиния 10">
            <a:hlinkClick r:id="rId3" action="ppaction://hlinksldjump"/>
          </p:cNvPr>
          <p:cNvSpPr/>
          <p:nvPr/>
        </p:nvSpPr>
        <p:spPr>
          <a:xfrm>
            <a:off x="1015008" y="1449379"/>
            <a:ext cx="7941556" cy="1135619"/>
          </a:xfrm>
          <a:custGeom>
            <a:avLst/>
            <a:gdLst>
              <a:gd name="connsiteX0" fmla="*/ 119450 w 716688"/>
              <a:gd name="connsiteY0" fmla="*/ 0 h 7437499"/>
              <a:gd name="connsiteX1" fmla="*/ 597238 w 716688"/>
              <a:gd name="connsiteY1" fmla="*/ 0 h 7437499"/>
              <a:gd name="connsiteX2" fmla="*/ 681702 w 716688"/>
              <a:gd name="connsiteY2" fmla="*/ 34986 h 7437499"/>
              <a:gd name="connsiteX3" fmla="*/ 716688 w 716688"/>
              <a:gd name="connsiteY3" fmla="*/ 119450 h 7437499"/>
              <a:gd name="connsiteX4" fmla="*/ 716688 w 716688"/>
              <a:gd name="connsiteY4" fmla="*/ 7437499 h 7437499"/>
              <a:gd name="connsiteX5" fmla="*/ 716688 w 716688"/>
              <a:gd name="connsiteY5" fmla="*/ 7437499 h 7437499"/>
              <a:gd name="connsiteX6" fmla="*/ 716688 w 716688"/>
              <a:gd name="connsiteY6" fmla="*/ 7437499 h 7437499"/>
              <a:gd name="connsiteX7" fmla="*/ 0 w 716688"/>
              <a:gd name="connsiteY7" fmla="*/ 7437499 h 7437499"/>
              <a:gd name="connsiteX8" fmla="*/ 0 w 716688"/>
              <a:gd name="connsiteY8" fmla="*/ 7437499 h 7437499"/>
              <a:gd name="connsiteX9" fmla="*/ 0 w 716688"/>
              <a:gd name="connsiteY9" fmla="*/ 7437499 h 7437499"/>
              <a:gd name="connsiteX10" fmla="*/ 0 w 716688"/>
              <a:gd name="connsiteY10" fmla="*/ 119450 h 7437499"/>
              <a:gd name="connsiteX11" fmla="*/ 34986 w 716688"/>
              <a:gd name="connsiteY11" fmla="*/ 34986 h 7437499"/>
              <a:gd name="connsiteX12" fmla="*/ 119450 w 716688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688" h="7437499">
                <a:moveTo>
                  <a:pt x="716688" y="1239607"/>
                </a:moveTo>
                <a:lnTo>
                  <a:pt x="716688" y="6197892"/>
                </a:lnTo>
                <a:cubicBezTo>
                  <a:pt x="716688" y="6526653"/>
                  <a:pt x="715475" y="6841956"/>
                  <a:pt x="713317" y="7074424"/>
                </a:cubicBezTo>
                <a:cubicBezTo>
                  <a:pt x="711158" y="7306892"/>
                  <a:pt x="708230" y="7437494"/>
                  <a:pt x="705178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5178" y="5"/>
                </a:lnTo>
                <a:cubicBezTo>
                  <a:pt x="708230" y="5"/>
                  <a:pt x="711158" y="130607"/>
                  <a:pt x="713317" y="363075"/>
                </a:cubicBezTo>
                <a:cubicBezTo>
                  <a:pt x="715475" y="595543"/>
                  <a:pt x="716688" y="910846"/>
                  <a:pt x="716688" y="1239607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26" rIns="50226" bIns="50227" numCol="1" spcCol="1270" anchor="ctr" anchorCtr="0">
            <a:no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/>
              <a:ea typeface="Times New Roman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На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основе карт 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установить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связь между природными и социальными факторами, </a:t>
            </a:r>
            <a:r>
              <a:rPr lang="ru-RU" sz="24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/>
                <a:ea typeface="Times New Roman"/>
                <a:cs typeface="Times New Roman"/>
              </a:rPr>
              <a:t>способствующими возникновению эпидемий. </a:t>
            </a:r>
            <a:endParaRPr lang="ru-RU" sz="24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a typeface="Times New Roman"/>
              <a:cs typeface="Times New Roman"/>
            </a:endParaRPr>
          </a:p>
          <a:p>
            <a:pPr lvl="0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2" name="Полилиния 11"/>
          <p:cNvSpPr/>
          <p:nvPr/>
        </p:nvSpPr>
        <p:spPr>
          <a:xfrm>
            <a:off x="211708" y="2727705"/>
            <a:ext cx="771412" cy="1102018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6" rIns="17780" bIns="40348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 smtClean="0"/>
              <a:t>2</a:t>
            </a:r>
            <a:endParaRPr lang="ru-RU" sz="2800" kern="1200" dirty="0"/>
          </a:p>
        </p:txBody>
      </p:sp>
      <p:sp>
        <p:nvSpPr>
          <p:cNvPr id="13" name="Полилиния 12">
            <a:hlinkClick r:id="rId4" action="ppaction://hlinksldjump"/>
          </p:cNvPr>
          <p:cNvSpPr/>
          <p:nvPr/>
        </p:nvSpPr>
        <p:spPr>
          <a:xfrm>
            <a:off x="1015008" y="2727705"/>
            <a:ext cx="7938605" cy="884122"/>
          </a:xfrm>
          <a:custGeom>
            <a:avLst/>
            <a:gdLst>
              <a:gd name="connsiteX0" fmla="*/ 119388 w 716311"/>
              <a:gd name="connsiteY0" fmla="*/ 0 h 7437499"/>
              <a:gd name="connsiteX1" fmla="*/ 596923 w 716311"/>
              <a:gd name="connsiteY1" fmla="*/ 0 h 7437499"/>
              <a:gd name="connsiteX2" fmla="*/ 681343 w 716311"/>
              <a:gd name="connsiteY2" fmla="*/ 34968 h 7437499"/>
              <a:gd name="connsiteX3" fmla="*/ 716311 w 716311"/>
              <a:gd name="connsiteY3" fmla="*/ 119388 h 7437499"/>
              <a:gd name="connsiteX4" fmla="*/ 716311 w 716311"/>
              <a:gd name="connsiteY4" fmla="*/ 7437499 h 7437499"/>
              <a:gd name="connsiteX5" fmla="*/ 716311 w 716311"/>
              <a:gd name="connsiteY5" fmla="*/ 7437499 h 7437499"/>
              <a:gd name="connsiteX6" fmla="*/ 716311 w 716311"/>
              <a:gd name="connsiteY6" fmla="*/ 7437499 h 7437499"/>
              <a:gd name="connsiteX7" fmla="*/ 0 w 716311"/>
              <a:gd name="connsiteY7" fmla="*/ 7437499 h 7437499"/>
              <a:gd name="connsiteX8" fmla="*/ 0 w 716311"/>
              <a:gd name="connsiteY8" fmla="*/ 7437499 h 7437499"/>
              <a:gd name="connsiteX9" fmla="*/ 0 w 716311"/>
              <a:gd name="connsiteY9" fmla="*/ 7437499 h 7437499"/>
              <a:gd name="connsiteX10" fmla="*/ 0 w 716311"/>
              <a:gd name="connsiteY10" fmla="*/ 119388 h 7437499"/>
              <a:gd name="connsiteX11" fmla="*/ 34968 w 716311"/>
              <a:gd name="connsiteY11" fmla="*/ 34968 h 7437499"/>
              <a:gd name="connsiteX12" fmla="*/ 119388 w 716311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311" h="7437499">
                <a:moveTo>
                  <a:pt x="716311" y="1239616"/>
                </a:moveTo>
                <a:lnTo>
                  <a:pt x="716311" y="6197883"/>
                </a:lnTo>
                <a:cubicBezTo>
                  <a:pt x="716311" y="6526652"/>
                  <a:pt x="715100" y="6841943"/>
                  <a:pt x="712943" y="7074420"/>
                </a:cubicBezTo>
                <a:cubicBezTo>
                  <a:pt x="710787" y="7306896"/>
                  <a:pt x="707862" y="7437494"/>
                  <a:pt x="704813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4813" y="5"/>
                </a:lnTo>
                <a:cubicBezTo>
                  <a:pt x="707862" y="5"/>
                  <a:pt x="710787" y="130603"/>
                  <a:pt x="712943" y="363079"/>
                </a:cubicBezTo>
                <a:cubicBezTo>
                  <a:pt x="715100" y="595556"/>
                  <a:pt x="716311" y="910847"/>
                  <a:pt x="716311" y="1239616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06" rIns="50206" bIns="50208" numCol="1" spcCol="1270" anchor="ctr" anchorCtr="0">
            <a:noAutofit/>
          </a:bodyPr>
          <a:lstStyle/>
          <a:p>
            <a:pPr lvl="0" algn="just">
              <a:lnSpc>
                <a:spcPct val="115000"/>
              </a:lnSpc>
            </a:pPr>
            <a:r>
              <a:rPr lang="ru-RU" sz="24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Найти очаги распространения </a:t>
            </a:r>
            <a:r>
              <a:rPr lang="ru-RU" sz="24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</a:t>
            </a:r>
            <a:r>
              <a:rPr lang="ru-RU" sz="24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олезней на карте Мира</a:t>
            </a:r>
            <a:endParaRPr lang="ru-RU" sz="24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4" name="Полилиния 13"/>
          <p:cNvSpPr/>
          <p:nvPr/>
        </p:nvSpPr>
        <p:spPr>
          <a:xfrm>
            <a:off x="213561" y="3754717"/>
            <a:ext cx="771412" cy="1102018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6" rIns="17780" bIns="403486" numCol="1" spcCol="1270" anchor="ctr" anchorCtr="0">
            <a:noAutofit/>
          </a:bodyPr>
          <a:lstStyle/>
          <a:p>
            <a:pPr lvl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0" kern="1200" dirty="0" smtClean="0"/>
              <a:t>   3</a:t>
            </a:r>
            <a:endParaRPr lang="ru-RU" sz="2800" b="0" kern="1200" dirty="0"/>
          </a:p>
        </p:txBody>
      </p:sp>
      <p:sp>
        <p:nvSpPr>
          <p:cNvPr id="15" name="Полилиния 14">
            <a:hlinkClick r:id="rId5" action="ppaction://hlinksldjump"/>
          </p:cNvPr>
          <p:cNvSpPr/>
          <p:nvPr/>
        </p:nvSpPr>
        <p:spPr>
          <a:xfrm>
            <a:off x="1015008" y="3754717"/>
            <a:ext cx="7877472" cy="835142"/>
          </a:xfrm>
          <a:custGeom>
            <a:avLst/>
            <a:gdLst>
              <a:gd name="connsiteX0" fmla="*/ 119388 w 716311"/>
              <a:gd name="connsiteY0" fmla="*/ 0 h 7437499"/>
              <a:gd name="connsiteX1" fmla="*/ 596923 w 716311"/>
              <a:gd name="connsiteY1" fmla="*/ 0 h 7437499"/>
              <a:gd name="connsiteX2" fmla="*/ 681343 w 716311"/>
              <a:gd name="connsiteY2" fmla="*/ 34968 h 7437499"/>
              <a:gd name="connsiteX3" fmla="*/ 716311 w 716311"/>
              <a:gd name="connsiteY3" fmla="*/ 119388 h 7437499"/>
              <a:gd name="connsiteX4" fmla="*/ 716311 w 716311"/>
              <a:gd name="connsiteY4" fmla="*/ 7437499 h 7437499"/>
              <a:gd name="connsiteX5" fmla="*/ 716311 w 716311"/>
              <a:gd name="connsiteY5" fmla="*/ 7437499 h 7437499"/>
              <a:gd name="connsiteX6" fmla="*/ 716311 w 716311"/>
              <a:gd name="connsiteY6" fmla="*/ 7437499 h 7437499"/>
              <a:gd name="connsiteX7" fmla="*/ 0 w 716311"/>
              <a:gd name="connsiteY7" fmla="*/ 7437499 h 7437499"/>
              <a:gd name="connsiteX8" fmla="*/ 0 w 716311"/>
              <a:gd name="connsiteY8" fmla="*/ 7437499 h 7437499"/>
              <a:gd name="connsiteX9" fmla="*/ 0 w 716311"/>
              <a:gd name="connsiteY9" fmla="*/ 7437499 h 7437499"/>
              <a:gd name="connsiteX10" fmla="*/ 0 w 716311"/>
              <a:gd name="connsiteY10" fmla="*/ 119388 h 7437499"/>
              <a:gd name="connsiteX11" fmla="*/ 34968 w 716311"/>
              <a:gd name="connsiteY11" fmla="*/ 34968 h 7437499"/>
              <a:gd name="connsiteX12" fmla="*/ 119388 w 716311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311" h="7437499">
                <a:moveTo>
                  <a:pt x="716311" y="1239616"/>
                </a:moveTo>
                <a:lnTo>
                  <a:pt x="716311" y="6197883"/>
                </a:lnTo>
                <a:cubicBezTo>
                  <a:pt x="716311" y="6526652"/>
                  <a:pt x="715100" y="6841943"/>
                  <a:pt x="712943" y="7074420"/>
                </a:cubicBezTo>
                <a:cubicBezTo>
                  <a:pt x="710787" y="7306896"/>
                  <a:pt x="707862" y="7437494"/>
                  <a:pt x="704813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4813" y="5"/>
                </a:lnTo>
                <a:cubicBezTo>
                  <a:pt x="707862" y="5"/>
                  <a:pt x="710787" y="130603"/>
                  <a:pt x="712943" y="363079"/>
                </a:cubicBezTo>
                <a:cubicBezTo>
                  <a:pt x="715100" y="595556"/>
                  <a:pt x="716311" y="910847"/>
                  <a:pt x="716311" y="1239616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06" rIns="50206" bIns="50208" numCol="1" spcCol="1270" anchor="ctr" anchorCtr="0">
            <a:noAutofit/>
          </a:bodyPr>
          <a:lstStyle/>
          <a:p>
            <a:pPr lvl="0" algn="just">
              <a:lnSpc>
                <a:spcPct val="115000"/>
              </a:lnSpc>
            </a:pPr>
            <a:endParaRPr lang="ru-RU" sz="20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/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r>
              <a:rPr lang="ru-RU" sz="24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/>
                <a:ea typeface="Times New Roman"/>
                <a:cs typeface="Times New Roman"/>
              </a:rPr>
              <a:t>Выявить </a:t>
            </a:r>
            <a:r>
              <a:rPr lang="ru-RU" sz="24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/>
                <a:ea typeface="Times New Roman"/>
                <a:cs typeface="Times New Roman"/>
              </a:rPr>
              <a:t>источники заражения и меры профилактики.</a:t>
            </a:r>
            <a:endParaRPr lang="ru-RU" sz="24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a typeface="Times New Roman"/>
              <a:cs typeface="Times New Roman"/>
            </a:endParaRPr>
          </a:p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186938" y="4762259"/>
            <a:ext cx="771412" cy="1102018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6" rIns="17780" bIns="40348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 smtClean="0"/>
              <a:t>4</a:t>
            </a:r>
            <a:endParaRPr lang="ru-RU" sz="2800" kern="1200" dirty="0"/>
          </a:p>
        </p:txBody>
      </p:sp>
      <p:sp>
        <p:nvSpPr>
          <p:cNvPr id="17" name="Полилиния 16">
            <a:hlinkClick r:id="rId6" action="ppaction://hlinksldjump"/>
          </p:cNvPr>
          <p:cNvSpPr/>
          <p:nvPr/>
        </p:nvSpPr>
        <p:spPr>
          <a:xfrm>
            <a:off x="1019175" y="4762259"/>
            <a:ext cx="7903909" cy="842198"/>
          </a:xfrm>
          <a:custGeom>
            <a:avLst/>
            <a:gdLst>
              <a:gd name="connsiteX0" fmla="*/ 119388 w 716311"/>
              <a:gd name="connsiteY0" fmla="*/ 0 h 7437499"/>
              <a:gd name="connsiteX1" fmla="*/ 596923 w 716311"/>
              <a:gd name="connsiteY1" fmla="*/ 0 h 7437499"/>
              <a:gd name="connsiteX2" fmla="*/ 681343 w 716311"/>
              <a:gd name="connsiteY2" fmla="*/ 34968 h 7437499"/>
              <a:gd name="connsiteX3" fmla="*/ 716311 w 716311"/>
              <a:gd name="connsiteY3" fmla="*/ 119388 h 7437499"/>
              <a:gd name="connsiteX4" fmla="*/ 716311 w 716311"/>
              <a:gd name="connsiteY4" fmla="*/ 7437499 h 7437499"/>
              <a:gd name="connsiteX5" fmla="*/ 716311 w 716311"/>
              <a:gd name="connsiteY5" fmla="*/ 7437499 h 7437499"/>
              <a:gd name="connsiteX6" fmla="*/ 716311 w 716311"/>
              <a:gd name="connsiteY6" fmla="*/ 7437499 h 7437499"/>
              <a:gd name="connsiteX7" fmla="*/ 0 w 716311"/>
              <a:gd name="connsiteY7" fmla="*/ 7437499 h 7437499"/>
              <a:gd name="connsiteX8" fmla="*/ 0 w 716311"/>
              <a:gd name="connsiteY8" fmla="*/ 7437499 h 7437499"/>
              <a:gd name="connsiteX9" fmla="*/ 0 w 716311"/>
              <a:gd name="connsiteY9" fmla="*/ 7437499 h 7437499"/>
              <a:gd name="connsiteX10" fmla="*/ 0 w 716311"/>
              <a:gd name="connsiteY10" fmla="*/ 119388 h 7437499"/>
              <a:gd name="connsiteX11" fmla="*/ 34968 w 716311"/>
              <a:gd name="connsiteY11" fmla="*/ 34968 h 7437499"/>
              <a:gd name="connsiteX12" fmla="*/ 119388 w 716311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311" h="7437499">
                <a:moveTo>
                  <a:pt x="716311" y="1239616"/>
                </a:moveTo>
                <a:lnTo>
                  <a:pt x="716311" y="6197883"/>
                </a:lnTo>
                <a:cubicBezTo>
                  <a:pt x="716311" y="6526652"/>
                  <a:pt x="715100" y="6841943"/>
                  <a:pt x="712943" y="7074420"/>
                </a:cubicBezTo>
                <a:cubicBezTo>
                  <a:pt x="710787" y="7306896"/>
                  <a:pt x="707862" y="7437494"/>
                  <a:pt x="704813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4813" y="5"/>
                </a:lnTo>
                <a:cubicBezTo>
                  <a:pt x="707862" y="5"/>
                  <a:pt x="710787" y="130603"/>
                  <a:pt x="712943" y="363079"/>
                </a:cubicBezTo>
                <a:cubicBezTo>
                  <a:pt x="715100" y="595556"/>
                  <a:pt x="716311" y="910847"/>
                  <a:pt x="716311" y="1239616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06" rIns="50206" bIns="50208" numCol="1" spcCol="1270" anchor="ctr" anchorCtr="0">
            <a:no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/>
              <a:ea typeface="Times New Roman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/>
                <a:ea typeface="Times New Roman"/>
                <a:cs typeface="Times New Roman"/>
              </a:rPr>
              <a:t>Проанализировать </a:t>
            </a:r>
            <a:r>
              <a:rPr lang="ru-RU" sz="24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/>
                <a:ea typeface="Times New Roman"/>
                <a:cs typeface="Times New Roman"/>
              </a:rPr>
              <a:t>результаты анкетирования</a:t>
            </a:r>
            <a:r>
              <a:rPr lang="ru-RU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a typeface="Times New Roman"/>
              <a:cs typeface="Times New Roman"/>
            </a:endParaRPr>
          </a:p>
          <a:p>
            <a:pPr lvl="0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9" name="Нашивка 8">
            <a:hlinkClick r:id="rId7" action="ppaction://hlinksldjump"/>
          </p:cNvPr>
          <p:cNvSpPr/>
          <p:nvPr/>
        </p:nvSpPr>
        <p:spPr bwMode="auto">
          <a:xfrm rot="10800000">
            <a:off x="8388424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Умножение 19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бъект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7" name="Умножение 266">
            <a:hlinkClick r:id="" action="ppaction://hlinkshowjump?jump=endshow"/>
          </p:cNvPr>
          <p:cNvSpPr/>
          <p:nvPr/>
        </p:nvSpPr>
        <p:spPr bwMode="auto">
          <a:xfrm>
            <a:off x="323528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68" name="Нашивка 267">
            <a:hlinkClick r:id="rId4" action="ppaction://hlinksldjump"/>
          </p:cNvPr>
          <p:cNvSpPr/>
          <p:nvPr/>
        </p:nvSpPr>
        <p:spPr bwMode="auto">
          <a:xfrm rot="10800000">
            <a:off x="8460432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86408" y="1484784"/>
            <a:ext cx="7546032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15000"/>
              </a:lnSpc>
              <a:spcBef>
                <a:spcPct val="0"/>
              </a:spcBef>
            </a:pP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Медицинская 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картография как наука, образовавшаяся на стыке географии и медицины. </a:t>
            </a:r>
            <a:endParaRPr lang="ru-RU" sz="2800" dirty="0">
              <a:solidFill>
                <a:srgbClr val="000000"/>
              </a:solidFill>
              <a:ea typeface="Times New Roman"/>
              <a:cs typeface="Times New Roman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041909"/>
            <a:ext cx="6076950" cy="330517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Нашивка 42">
            <a:hlinkClick r:id="rId4" action="ppaction://hlinksldjump"/>
          </p:cNvPr>
          <p:cNvSpPr/>
          <p:nvPr/>
        </p:nvSpPr>
        <p:spPr bwMode="auto">
          <a:xfrm rot="10800000">
            <a:off x="8388424" y="655220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7200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Предмет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412776"/>
            <a:ext cx="2664296" cy="4424040"/>
          </a:xfrm>
          <a:prstGeom prst="rect">
            <a:avLst/>
          </a:prstGeom>
          <a:noFill/>
        </p:spPr>
      </p:sp>
      <p:sp>
        <p:nvSpPr>
          <p:cNvPr id="42" name="Умножение 41">
            <a:hlinkClick r:id="" action="ppaction://hlinkshowjump?jump=endshow"/>
          </p:cNvPr>
          <p:cNvSpPr/>
          <p:nvPr/>
        </p:nvSpPr>
        <p:spPr bwMode="auto">
          <a:xfrm>
            <a:off x="323528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0451" y="1412776"/>
            <a:ext cx="7157392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татистические </a:t>
            </a: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картографические данные по распространению заболеваний.</a:t>
            </a:r>
            <a:endParaRPr lang="ru-RU" sz="28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26049"/>
            <a:ext cx="5310919" cy="375761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кругленный прямоугольник 19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Гипотеза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Умножение 8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Нашивка 11">
            <a:hlinkClick r:id="rId3" action="ppaction://hlinksldjump"/>
          </p:cNvPr>
          <p:cNvSpPr/>
          <p:nvPr/>
        </p:nvSpPr>
        <p:spPr bwMode="auto">
          <a:xfrm rot="10800000">
            <a:off x="8358214" y="6429395"/>
            <a:ext cx="462258" cy="257725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089" y="1484784"/>
            <a:ext cx="3812348" cy="439248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92358" y="1628800"/>
            <a:ext cx="549181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Выявление факторов, причин, ареалов распространения болезней по регионам даёт возможность нам избежать и предотвратить заражения, а так же позволят планировать меры по профилактике.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Медицинская картография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Нашивка 16">
            <a:hlinkClick r:id="" action="ppaction://hlinkshowjump?jump=firstslide"/>
          </p:cNvPr>
          <p:cNvSpPr/>
          <p:nvPr/>
        </p:nvSpPr>
        <p:spPr bwMode="auto">
          <a:xfrm rot="10800000">
            <a:off x="8316416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Умножение 17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2960" y="938760"/>
            <a:ext cx="8237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Одним из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основных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направлений исследования медицинской географии является разработка специальных медико-географических карт, отображающих позитивное и негативное влияние природных и социально-экономических факторов на здоровье и качество жизни населения. Разработка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таких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карт актуальна для отображения результатов различных научных исследований.</a:t>
            </a:r>
          </a:p>
        </p:txBody>
      </p:sp>
      <p:pic>
        <p:nvPicPr>
          <p:cNvPr id="4100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3779986"/>
            <a:ext cx="7200798" cy="101716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229200"/>
            <a:ext cx="7200797" cy="93610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75656" y="3801541"/>
            <a:ext cx="6624736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Природно-экологические факторы, влияющие на распространение   болезней </a:t>
            </a:r>
            <a:endParaRPr lang="ru-RU" sz="2400" dirty="0">
              <a:ea typeface="Times New Roman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5254071"/>
            <a:ext cx="6912768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Социально-экономические факторы, влияющие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 на распространение   болезней </a:t>
            </a:r>
            <a:endParaRPr lang="ru-RU" sz="2400" dirty="0">
              <a:ea typeface="Times New Roman"/>
              <a:cs typeface="Times New Roman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4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Природно – экологические факторы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04" y="1412775"/>
            <a:ext cx="7608796" cy="4776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758944"/>
            <a:ext cx="1078261" cy="71704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00" y="2996952"/>
            <a:ext cx="952275" cy="628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287" y="3800817"/>
            <a:ext cx="1099803" cy="725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625520"/>
            <a:ext cx="1096963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4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Природно – экологические факторы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78" y="1651577"/>
            <a:ext cx="7668851" cy="46241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9032217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4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Природно – экологические факторы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72" y="1628800"/>
            <a:ext cx="7483344" cy="4541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915028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4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Природно – экологические факторы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67" y="1268760"/>
            <a:ext cx="819946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644" y="6294384"/>
            <a:ext cx="609600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099278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4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Природно – экологические факторы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35185"/>
            <a:ext cx="7488832" cy="47957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016" y="3890677"/>
            <a:ext cx="654992" cy="654992"/>
          </a:xfrm>
          <a:prstGeom prst="rect">
            <a:avLst/>
          </a:prstGeom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256370"/>
            <a:ext cx="658813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939885"/>
            <a:ext cx="658813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53910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Социально-экономические факторы</a:t>
            </a:r>
          </a:p>
        </p:txBody>
      </p:sp>
      <p:sp>
        <p:nvSpPr>
          <p:cNvPr id="15" name="Умножение 1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Нашивка 15">
            <a:hlinkClick r:id="rId4" action="ppaction://hlinksldjump"/>
          </p:cNvPr>
          <p:cNvSpPr/>
          <p:nvPr/>
        </p:nvSpPr>
        <p:spPr bwMode="auto">
          <a:xfrm rot="10800000">
            <a:off x="8460432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97" y="1365766"/>
            <a:ext cx="7607435" cy="4943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Социально-экономические факторы</a:t>
            </a:r>
          </a:p>
        </p:txBody>
      </p:sp>
      <p:sp>
        <p:nvSpPr>
          <p:cNvPr id="15" name="Умножение 1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Нашивка 15">
            <a:hlinkClick r:id="rId4" action="ppaction://hlinksldjump"/>
          </p:cNvPr>
          <p:cNvSpPr/>
          <p:nvPr/>
        </p:nvSpPr>
        <p:spPr bwMode="auto">
          <a:xfrm rot="10800000">
            <a:off x="8460432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75" y="1340768"/>
            <a:ext cx="8153257" cy="449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48" y="2811375"/>
            <a:ext cx="881844" cy="460416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320" y="2492896"/>
            <a:ext cx="8842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318" y="2818372"/>
            <a:ext cx="8842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78771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Социально-экономические факторы</a:t>
            </a:r>
          </a:p>
        </p:txBody>
      </p:sp>
      <p:sp>
        <p:nvSpPr>
          <p:cNvPr id="15" name="Умножение 1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Нашивка 15">
            <a:hlinkClick r:id="rId4" action="ppaction://hlinksldjump"/>
          </p:cNvPr>
          <p:cNvSpPr/>
          <p:nvPr/>
        </p:nvSpPr>
        <p:spPr bwMode="auto">
          <a:xfrm rot="10800000">
            <a:off x="8196317" y="6114807"/>
            <a:ext cx="504056" cy="305792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4" y="1268760"/>
            <a:ext cx="8442075" cy="41691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545" y="6114807"/>
            <a:ext cx="609600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672656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611560" y="1196752"/>
            <a:ext cx="7704856" cy="1368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 такое медицинская география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Подготовительный этап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>
          <a:xfrm>
            <a:off x="6516216" y="2636912"/>
            <a:ext cx="165618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3568" y="3284984"/>
            <a:ext cx="7632848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истории медицинской географии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rId5" action="ppaction://hlinksldjump"/>
          </p:cNvPr>
          <p:cNvSpPr/>
          <p:nvPr/>
        </p:nvSpPr>
        <p:spPr>
          <a:xfrm>
            <a:off x="6516216" y="4437112"/>
            <a:ext cx="165618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Умножение 10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83568" y="5085184"/>
            <a:ext cx="7632848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Медицинская картография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>
            <a:hlinkClick r:id="rId6" action="ppaction://hlinksldjump"/>
          </p:cNvPr>
          <p:cNvSpPr/>
          <p:nvPr/>
        </p:nvSpPr>
        <p:spPr>
          <a:xfrm>
            <a:off x="6588224" y="6165304"/>
            <a:ext cx="165618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Нашивка 11">
            <a:hlinkClick r:id="rId7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Медицинская география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42392" y="1484784"/>
            <a:ext cx="761804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>
                <a:latin typeface="Times New Roman"/>
                <a:ea typeface="Times New Roman"/>
                <a:cs typeface="Times New Roman"/>
              </a:rPr>
              <a:t>Медицинская </a:t>
            </a:r>
            <a:r>
              <a:rPr lang="ru-RU" sz="2400" b="1" i="1" dirty="0" smtClean="0">
                <a:latin typeface="Times New Roman"/>
                <a:ea typeface="Times New Roman"/>
                <a:cs typeface="Times New Roman"/>
              </a:rPr>
              <a:t>география </a:t>
            </a:r>
            <a:r>
              <a:rPr lang="ru-RU" sz="2400" i="1" dirty="0" smtClean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400" i="1" dirty="0" smtClean="0">
                <a:effectLst/>
                <a:latin typeface="Times New Roman"/>
                <a:ea typeface="Times New Roman"/>
                <a:cs typeface="Times New Roman"/>
              </a:rPr>
              <a:t>научная дисциплина, изучающая влияние природных, хозяйственных и социальных условий различных территорий на здоровье людей, их населяющих</a:t>
            </a:r>
            <a:r>
              <a:rPr lang="ru-RU" sz="2400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3861048"/>
            <a:ext cx="76688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Times New Roman"/>
              </a:rPr>
              <a:t>Основная цель медицинской географии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Times New Roman"/>
              </a:rPr>
              <a:t>— содействовать обществу в улучшении, в том числе и оздоровлении, среды обитания населения для достижения наиболее высокого уровня его здоровья. 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Из истории медицинской географии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Нашивка 4">
            <a:hlinkClick r:id="rId4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9820" y="1268760"/>
            <a:ext cx="5446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endParaRPr lang="ru-RU" sz="2000" dirty="0" smtClean="0">
              <a:solidFill>
                <a:prstClr val="black"/>
              </a:solidFill>
            </a:endParaRP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ru-RU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839" y="4093096"/>
            <a:ext cx="2376264" cy="23762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67544" y="1268760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</a:rPr>
              <a:t>до </a:t>
            </a:r>
            <a:r>
              <a:rPr lang="ru-RU" sz="2400" dirty="0">
                <a:latin typeface="Times New Roman"/>
                <a:ea typeface="Times New Roman"/>
              </a:rPr>
              <a:t>нашей эры появились работы о </a:t>
            </a:r>
            <a:r>
              <a:rPr lang="ru-RU" sz="2400" dirty="0" smtClean="0">
                <a:latin typeface="Times New Roman"/>
                <a:ea typeface="Times New Roman"/>
              </a:rPr>
              <a:t>влиянии  </a:t>
            </a:r>
            <a:r>
              <a:rPr lang="ru-RU" sz="2400" dirty="0">
                <a:latin typeface="Times New Roman"/>
                <a:ea typeface="Times New Roman"/>
              </a:rPr>
              <a:t>внешней среды на здоровье человека. </a:t>
            </a:r>
            <a:endParaRPr lang="ru-RU" sz="2400" dirty="0" smtClean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</a:rPr>
              <a:t>по </a:t>
            </a:r>
            <a:r>
              <a:rPr lang="ru-RU" sz="2400" dirty="0">
                <a:latin typeface="Times New Roman"/>
                <a:ea typeface="Times New Roman"/>
              </a:rPr>
              <a:t>указу Петра I </a:t>
            </a:r>
            <a:r>
              <a:rPr lang="ru-RU" sz="2400" dirty="0" smtClean="0">
                <a:latin typeface="Times New Roman"/>
                <a:ea typeface="Times New Roman"/>
              </a:rPr>
              <a:t>врачи фиксировали сведения </a:t>
            </a:r>
            <a:r>
              <a:rPr lang="ru-RU" sz="2400" dirty="0">
                <a:latin typeface="Times New Roman"/>
                <a:ea typeface="Times New Roman"/>
              </a:rPr>
              <a:t>о </a:t>
            </a:r>
            <a:r>
              <a:rPr lang="ru-RU" sz="2400" dirty="0" smtClean="0">
                <a:latin typeface="Times New Roman"/>
                <a:ea typeface="Times New Roman"/>
              </a:rPr>
              <a:t>минеральных водах, </a:t>
            </a:r>
            <a:r>
              <a:rPr lang="ru-RU" sz="2400" dirty="0">
                <a:latin typeface="Times New Roman"/>
                <a:ea typeface="Times New Roman"/>
              </a:rPr>
              <a:t>лекарственных </a:t>
            </a:r>
            <a:r>
              <a:rPr lang="ru-RU" sz="2400" dirty="0" err="1" smtClean="0">
                <a:latin typeface="Times New Roman"/>
                <a:ea typeface="Times New Roman"/>
              </a:rPr>
              <a:t>растенях</a:t>
            </a:r>
            <a:endParaRPr lang="ru-RU" sz="2400" dirty="0" smtClean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</a:rPr>
              <a:t>М</a:t>
            </a:r>
            <a:r>
              <a:rPr lang="ru-RU" sz="2400" dirty="0">
                <a:latin typeface="Times New Roman"/>
                <a:ea typeface="Times New Roman"/>
              </a:rPr>
              <a:t>. В. </a:t>
            </a:r>
            <a:r>
              <a:rPr lang="ru-RU" sz="2400" dirty="0" smtClean="0">
                <a:latin typeface="Times New Roman"/>
                <a:ea typeface="Times New Roman"/>
              </a:rPr>
              <a:t> Ломоносов в </a:t>
            </a:r>
            <a:r>
              <a:rPr lang="ru-RU" sz="2400" dirty="0">
                <a:latin typeface="Times New Roman"/>
                <a:ea typeface="Times New Roman"/>
              </a:rPr>
              <a:t>своих работах </a:t>
            </a:r>
            <a:r>
              <a:rPr lang="ru-RU" sz="2400" dirty="0" smtClean="0">
                <a:latin typeface="Times New Roman"/>
                <a:ea typeface="Times New Roman"/>
              </a:rPr>
              <a:t>указывает </a:t>
            </a:r>
            <a:r>
              <a:rPr lang="ru-RU" sz="2400" dirty="0">
                <a:latin typeface="Times New Roman"/>
                <a:ea typeface="Times New Roman"/>
              </a:rPr>
              <a:t>на значение погоды для здоровья. </a:t>
            </a:r>
            <a:endParaRPr lang="ru-RU" sz="2400" dirty="0" smtClean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</a:rPr>
              <a:t>В </a:t>
            </a:r>
            <a:r>
              <a:rPr lang="ru-RU" sz="2400" dirty="0">
                <a:latin typeface="Times New Roman"/>
                <a:ea typeface="Times New Roman"/>
              </a:rPr>
              <a:t>1856 г. в </a:t>
            </a:r>
            <a:r>
              <a:rPr lang="ru-RU" sz="2400" dirty="0" smtClean="0">
                <a:latin typeface="Times New Roman"/>
                <a:ea typeface="Times New Roman"/>
              </a:rPr>
              <a:t>«</a:t>
            </a:r>
            <a:r>
              <a:rPr lang="ru-RU" sz="2400" dirty="0">
                <a:latin typeface="Times New Roman"/>
                <a:ea typeface="Times New Roman"/>
              </a:rPr>
              <a:t>Атласе природных явлений» </a:t>
            </a:r>
            <a:r>
              <a:rPr lang="ru-RU" sz="2400" dirty="0" err="1">
                <a:latin typeface="Times New Roman"/>
                <a:ea typeface="Times New Roman"/>
              </a:rPr>
              <a:t>Сонстона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smtClean="0">
                <a:latin typeface="Times New Roman"/>
                <a:ea typeface="Times New Roman"/>
              </a:rPr>
              <a:t>опубликована </a:t>
            </a:r>
            <a:r>
              <a:rPr lang="ru-RU" sz="2400" dirty="0">
                <a:latin typeface="Times New Roman"/>
                <a:ea typeface="Times New Roman"/>
              </a:rPr>
              <a:t>одна из первых мировых карт болезней</a:t>
            </a:r>
            <a:r>
              <a:rPr lang="ru-RU" sz="2400" dirty="0" smtClean="0">
                <a:latin typeface="Times New Roman"/>
                <a:ea typeface="Times New Roman"/>
              </a:rPr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</a:rPr>
              <a:t>С</a:t>
            </a:r>
            <a:r>
              <a:rPr lang="ru-RU" sz="2400" dirty="0">
                <a:latin typeface="Times New Roman"/>
                <a:ea typeface="Times New Roman"/>
              </a:rPr>
              <a:t>. П. Боткин, Н. И. Пирогов, И. М. </a:t>
            </a:r>
            <a:r>
              <a:rPr lang="ru-RU" sz="2400" dirty="0" smtClean="0">
                <a:latin typeface="Times New Roman"/>
                <a:ea typeface="Times New Roman"/>
              </a:rPr>
              <a:t>Сеченов </a:t>
            </a:r>
            <a:r>
              <a:rPr lang="ru-RU" sz="2400" dirty="0">
                <a:latin typeface="Times New Roman"/>
                <a:ea typeface="Times New Roman"/>
              </a:rPr>
              <a:t>уделяли большое внимание использованию климатических факторов в лечебных целях.</a:t>
            </a: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Методы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cxnSp>
        <p:nvCxnSpPr>
          <p:cNvPr id="43" name="Прямая соединительная линия 42"/>
          <p:cNvCxnSpPr>
            <a:stCxn id="28" idx="2"/>
            <a:endCxn id="28" idx="6"/>
          </p:cNvCxnSpPr>
          <p:nvPr/>
        </p:nvCxnSpPr>
        <p:spPr>
          <a:xfrm rot="10800000" flipH="1">
            <a:off x="2339752" y="2816933"/>
            <a:ext cx="360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>
            <a:stCxn id="28" idx="2"/>
            <a:endCxn id="28" idx="6"/>
          </p:cNvCxnSpPr>
          <p:nvPr/>
        </p:nvCxnSpPr>
        <p:spPr>
          <a:xfrm rot="10800000" flipH="1">
            <a:off x="2339752" y="2816933"/>
            <a:ext cx="360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Прямая соединительная линия 158"/>
          <p:cNvCxnSpPr/>
          <p:nvPr/>
        </p:nvCxnSpPr>
        <p:spPr>
          <a:xfrm flipH="1">
            <a:off x="5436096" y="1988840"/>
            <a:ext cx="2880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Прямая соединительная линия 185"/>
          <p:cNvCxnSpPr/>
          <p:nvPr/>
        </p:nvCxnSpPr>
        <p:spPr>
          <a:xfrm rot="10800000">
            <a:off x="5436096" y="198884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71327"/>
            <a:ext cx="703580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46641"/>
            <a:ext cx="704215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669" y="3645024"/>
            <a:ext cx="704215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669" y="4653136"/>
            <a:ext cx="704215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91680" y="1571327"/>
            <a:ext cx="6480720" cy="425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2698683"/>
            <a:ext cx="5904656" cy="425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31284" y="3867194"/>
            <a:ext cx="664111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Обработка результатов с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оциологического опроса</a:t>
            </a:r>
            <a:endParaRPr lang="ru-RU" sz="2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4920535"/>
            <a:ext cx="437427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Интервью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медицинским работником</a:t>
            </a:r>
            <a:endParaRPr lang="ru-RU" sz="2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2" y="1644352"/>
            <a:ext cx="7747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40" y="2619664"/>
            <a:ext cx="7747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69" y="3776663"/>
            <a:ext cx="7747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40" y="4799186"/>
            <a:ext cx="7747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16899" y="18041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93447" y="277948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62476" y="39199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802235" y="496401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55906" y="1773395"/>
            <a:ext cx="68115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Изучение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анализ карт заболеваний различной природы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555906" y="2737937"/>
            <a:ext cx="6616494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Изучение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и анализ литературы  по исследуемой теме</a:t>
            </a:r>
            <a:endParaRPr lang="ru-RU" sz="2000" dirty="0">
              <a:ea typeface="Times New Roman"/>
              <a:cs typeface="Times New Roman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кругленный прямоугольник 19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Практическое значение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Умножение 8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Нашивка 11">
            <a:hlinkClick r:id="" action="ppaction://hlinkshowjump?jump=firstslide"/>
          </p:cNvPr>
          <p:cNvSpPr/>
          <p:nvPr/>
        </p:nvSpPr>
        <p:spPr bwMode="auto">
          <a:xfrm rot="10800000">
            <a:off x="8358214" y="6429395"/>
            <a:ext cx="462258" cy="257725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586462"/>
            <a:ext cx="4572000" cy="32553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320" y="3560526"/>
            <a:ext cx="2241119" cy="298815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0612" y="1293800"/>
            <a:ext cx="71937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редлагаемые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материалы могут быть использованы учителями  и учениками на уроках географии, биологии,    а также при подготовке мероприятий в рамках недели Здоровья и выступления на классных часах.</a:t>
            </a:r>
          </a:p>
        </p:txBody>
      </p:sp>
    </p:spTree>
    <p:extLst>
      <p:ext uri="{BB962C8B-B14F-4D97-AF65-F5344CB8AC3E}">
        <p14:creationId xmlns:p14="http://schemas.microsoft.com/office/powerpoint/2010/main" val="148001541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Вопросы анкетирования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11560" y="1340768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340768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Как вы считаете, нужна ли медикам география?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11560" y="2420888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2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2348880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Связаны ли болезни с географической картой?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11560" y="3429000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31640" y="3429000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Как по вашему мнению природа влияет на здоровье человека?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4509120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Существуют ли болезни, связанные с местом проживания?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11560" y="4509120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31640" y="5575033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5.	Знаете ли вы меры предосторожности, при посещении экзотических </a:t>
            </a:r>
            <a:r>
              <a:rPr lang="ru-RU" sz="2400" dirty="0" smtClean="0">
                <a:solidFill>
                  <a:schemeClr val="tx1"/>
                </a:solidFill>
              </a:rPr>
              <a:t>стран?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11560" y="5661248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5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5" name="Нашивка 14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Умножение 15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57621" y="2348880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 – 56%; нет – 22%; не знаю – 22%;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17699" y="1340768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 – 56%; нет – 22%; не знаю – 22%;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93721" y="4509120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30% опрошенных не связывают болезни с местом проживания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317699" y="3429000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 человек не знают о влиянии природы на здоровье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317699" y="5536396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55% - прививки, гигиена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объединение 3">
            <a:hlinkClick r:id="rId4" action="ppaction://hlinksldjump"/>
          </p:cNvPr>
          <p:cNvSpPr/>
          <p:nvPr/>
        </p:nvSpPr>
        <p:spPr>
          <a:xfrm>
            <a:off x="8373989" y="1465088"/>
            <a:ext cx="432048" cy="432048"/>
          </a:xfrm>
          <a:prstGeom prst="flowChartMerg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525" y="2443605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524" y="3584376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772" y="4664496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525" y="5610629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476672"/>
            <a:ext cx="7200800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Интервью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Нашивка 5">
            <a:hlinkClick r:id="" action="ppaction://hlinkshowjump?jump=firstslide"/>
          </p:cNvPr>
          <p:cNvSpPr/>
          <p:nvPr/>
        </p:nvSpPr>
        <p:spPr bwMode="auto">
          <a:xfrm>
            <a:off x="8172400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488338"/>
            <a:ext cx="1907704" cy="22701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3983" y="1628800"/>
            <a:ext cx="71083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Вопросы: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считаете, нужна ли география медицинским работникам?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Помогают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географические карты в работе?</a:t>
            </a:r>
          </a:p>
        </p:txBody>
      </p:sp>
    </p:spTree>
    <p:extLst>
      <p:ext uri="{BB962C8B-B14F-4D97-AF65-F5344CB8AC3E}">
        <p14:creationId xmlns:p14="http://schemas.microsoft.com/office/powerpoint/2010/main" val="379958263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476672"/>
            <a:ext cx="7200800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Вывод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Нашивка 5">
            <a:hlinkClick r:id="" action="ppaction://hlinkshowjump?jump=firstslide"/>
          </p:cNvPr>
          <p:cNvSpPr/>
          <p:nvPr/>
        </p:nvSpPr>
        <p:spPr bwMode="auto">
          <a:xfrm>
            <a:off x="8172400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2996952"/>
            <a:ext cx="2664297" cy="33123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67744" y="1484784"/>
            <a:ext cx="6668069" cy="5637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На основе проделанной работы можно сделать вывод о том, что на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здоровье человека влияют не только социальные, но и природно-географические факторы. 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Для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достижения высокого уровня здоровья населения необходимо изучение территориальных систем для выявления составляющих их компонентов и факторов, анализ, оценка и 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классификация. А медицинская картография позволяет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обеспечить соответствующей информацией по профилактике и лечению болезней .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И в этом огромную помощь может оказать медицинское картографирование. С помощью этой науки  можно наглядно увидеть, где и в каком районе необходимы меры по устранению причин заболеваемости.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4890192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5271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Documents and Settings\User\Мои документы\Мои рисунки\иконки\ico_ani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74" y="2740317"/>
            <a:ext cx="5259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C:\Documents and Settings\User\Мои документы\Мои рисунки\иконки\ico_dia.png"/>
          <p:cNvPicPr>
            <a:picLocks noChangeAspect="1" noChangeArrowheads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42" y="3429000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42" y="4149081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C:\Documents and Settings\User\Мои документы\Мои рисунки\иконки\ico_table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41" y="4941169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C:\Documents and Settings\User\Мои документы\Мои рисунки\иконки\Рисунок4.png"/>
          <p:cNvPicPr>
            <a:picLocks noChangeAspect="1" noChangeArrowheads="1"/>
          </p:cNvPicPr>
          <p:nvPr/>
        </p:nvPicPr>
        <p:blipFill>
          <a:blip r:embed="rId8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30" y="5589240"/>
            <a:ext cx="52975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Documents and Settings\User\Мои документы\Мои рисунки\иконки\ico_atl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52744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66799" y="12687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Карта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966798" y="1973582"/>
            <a:ext cx="4109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Иллюстрация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99343" y="2740317"/>
            <a:ext cx="2022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Видео, флэш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971599" y="3429000"/>
            <a:ext cx="2049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Диаграмма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999343" y="415509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Текст 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966798" y="494116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Таблица 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966798" y="5589240"/>
            <a:ext cx="2885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Интернет ресурсы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 bwMode="auto">
          <a:xfrm>
            <a:off x="4572000" y="1271985"/>
            <a:ext cx="3096344" cy="461665"/>
          </a:xfrm>
          <a:prstGeom prst="round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Скрытая информация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83065" y="191741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Далее  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283065" y="266238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Назад  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283065" y="341324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Выход  </a:t>
            </a:r>
            <a:endParaRPr lang="ru-RU" dirty="0"/>
          </a:p>
        </p:txBody>
      </p:sp>
      <p:sp>
        <p:nvSpPr>
          <p:cNvPr id="22" name="Умножение 21"/>
          <p:cNvSpPr/>
          <p:nvPr/>
        </p:nvSpPr>
        <p:spPr bwMode="auto">
          <a:xfrm>
            <a:off x="4572000" y="328498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Нашивка 22"/>
          <p:cNvSpPr/>
          <p:nvPr/>
        </p:nvSpPr>
        <p:spPr bwMode="auto">
          <a:xfrm rot="10800000">
            <a:off x="4572000" y="27089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Нашивка 23"/>
          <p:cNvSpPr/>
          <p:nvPr/>
        </p:nvSpPr>
        <p:spPr bwMode="auto">
          <a:xfrm>
            <a:off x="4644008" y="198884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Навигация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Умножение 25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7" name="Нашивка 26">
            <a:hlinkClick r:id="rId11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268760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Ресурсы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множение 4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Нашивка 6">
            <a:hlinkClick r:id="rId3" action="ppaction://hlinksldjump"/>
          </p:cNvPr>
          <p:cNvSpPr/>
          <p:nvPr/>
        </p:nvSpPr>
        <p:spPr bwMode="auto">
          <a:xfrm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9532" y="1268760"/>
            <a:ext cx="828092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 Преображенский В.Н.,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Беганова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Татьяна Викторовна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Создание системы формирования здорового образа жизни - главное направление профилактики в Российской Федерации //Журнал медицина. – 2015. -  №4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Белозёров Е.С.,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Джасыбаева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Т.С. Социально-экологические аспекты здоровья человека.-Алматы:Галым,1993.- 220 с..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 Медицинская география. Медицинская картография [Электронный ресурс ].-   http://www.infokart.ru/medicinskaya-geografiya-medicinskaya-kartografiya/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4.http://human_ecology.academic.ru/1580/%D0%9C%D0%B5%D0%B4%D0%B8%D1%86%D0%B8%D0%BD%D1%81%D0%BA%D0%B0%D1%8F_%D0%B3%D0%B5%D0%BE%D0%B3%D1%80%D0%B0%D1%84%D0%B8%D1%8F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5. Призвание[Электронный ресурс ] - http://prizvanie.su/meditsinskaya-geografiya/ 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6. Интернет – помощник [Электронный ресурс ] - http://goodquestion.ru/onlajn-karta-virusov/  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7. Русский медицинский сервер[Электронный ресурс ].-   http://www.rusmedserv.com/misc/rapredelenie---parazitarnoy-zabolevaemosti-po-territorii-rossiyskoy-federatsii.html 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Анкетолог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[Электронный ресурс ].-  https://anketolog.ru/survey/report/report/154784  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268760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Социологический опрос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множение 4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Нашивка 6">
            <a:hlinkClick r:id="rId3" action="ppaction://hlinksldjump"/>
          </p:cNvPr>
          <p:cNvSpPr/>
          <p:nvPr/>
        </p:nvSpPr>
        <p:spPr bwMode="auto">
          <a:xfrm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0" y="1638092"/>
            <a:ext cx="7729523" cy="4536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13529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268760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Социологический опрос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множение 4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Нашивка 6">
            <a:hlinkClick r:id="rId3" action="ppaction://hlinksldjump"/>
          </p:cNvPr>
          <p:cNvSpPr/>
          <p:nvPr/>
        </p:nvSpPr>
        <p:spPr bwMode="auto">
          <a:xfrm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8760"/>
            <a:ext cx="800088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811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268760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Социологический опрос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множение 4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Нашивка 6">
            <a:hlinkClick r:id="rId3" action="ppaction://hlinksldjump"/>
          </p:cNvPr>
          <p:cNvSpPr/>
          <p:nvPr/>
        </p:nvSpPr>
        <p:spPr bwMode="auto">
          <a:xfrm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86" y="1608824"/>
            <a:ext cx="8028384" cy="468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8925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268760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Социологический опрос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множение 4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Нашивка 6">
            <a:hlinkClick r:id="rId3" action="ppaction://hlinksldjump"/>
          </p:cNvPr>
          <p:cNvSpPr/>
          <p:nvPr/>
        </p:nvSpPr>
        <p:spPr bwMode="auto">
          <a:xfrm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59" y="1311470"/>
            <a:ext cx="8316416" cy="474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71141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268760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Социологический опрос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множение 4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Нашивка 6">
            <a:hlinkClick r:id="rId3" action="ppaction://hlinksldjump"/>
          </p:cNvPr>
          <p:cNvSpPr/>
          <p:nvPr/>
        </p:nvSpPr>
        <p:spPr bwMode="auto">
          <a:xfrm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76" y="1507418"/>
            <a:ext cx="7956376" cy="451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9455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10171</TotalTime>
  <Words>2050</Words>
  <Application>Microsoft Office PowerPoint</Application>
  <PresentationFormat>Экран (4:3)</PresentationFormat>
  <Paragraphs>249</Paragraphs>
  <Slides>32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Кириченко</dc:creator>
  <cp:lastModifiedBy>aser</cp:lastModifiedBy>
  <cp:revision>1019</cp:revision>
  <dcterms:created xsi:type="dcterms:W3CDTF">2011-08-09T04:13:09Z</dcterms:created>
  <dcterms:modified xsi:type="dcterms:W3CDTF">2017-02-24T13:37:32Z</dcterms:modified>
</cp:coreProperties>
</file>