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8" r:id="rId1"/>
  </p:sldMasterIdLst>
  <p:notesMasterIdLst>
    <p:notesMasterId r:id="rId24"/>
  </p:notesMasterIdLst>
  <p:handoutMasterIdLst>
    <p:handoutMasterId r:id="rId25"/>
  </p:handoutMasterIdLst>
  <p:sldIdLst>
    <p:sldId id="294" r:id="rId2"/>
    <p:sldId id="301" r:id="rId3"/>
    <p:sldId id="295" r:id="rId4"/>
    <p:sldId id="302" r:id="rId5"/>
    <p:sldId id="303" r:id="rId6"/>
    <p:sldId id="305" r:id="rId7"/>
    <p:sldId id="261" r:id="rId8"/>
    <p:sldId id="291" r:id="rId9"/>
    <p:sldId id="310" r:id="rId10"/>
    <p:sldId id="266" r:id="rId11"/>
    <p:sldId id="307" r:id="rId12"/>
    <p:sldId id="306" r:id="rId13"/>
    <p:sldId id="311" r:id="rId14"/>
    <p:sldId id="288" r:id="rId15"/>
    <p:sldId id="293" r:id="rId16"/>
    <p:sldId id="273" r:id="rId17"/>
    <p:sldId id="282" r:id="rId18"/>
    <p:sldId id="283" r:id="rId19"/>
    <p:sldId id="284" r:id="rId20"/>
    <p:sldId id="287" r:id="rId21"/>
    <p:sldId id="286" r:id="rId22"/>
    <p:sldId id="313" r:id="rId23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>
        <p:scale>
          <a:sx n="50" d="100"/>
          <a:sy n="50" d="100"/>
        </p:scale>
        <p:origin x="-1635" y="-7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D2362-F07F-4893-9350-9DF51C1137F4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7786E-CE31-427E-805A-E9E43DD2A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387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8FB4F-8094-4794-93E0-F77C9DB2E377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F4A11-43E7-400B-954A-70939DA03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290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77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74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19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4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0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7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3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2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985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115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F263494-96E6-4A8D-95F3-B6712BF4A161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B163628-8FD5-4970-8571-4A1309B3A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4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u/0/folders/12xBlemkqdc-bpNn5kPp6A8MeQNhwCfXK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bfgos.org/srednee-polnoe-obshee-obrazovani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bfgo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/>
              <a:t>Индивидуальный проект выпускника основной и старшей школы: новые возможности и перспективы</a:t>
            </a:r>
            <a:br>
              <a:rPr lang="ru-RU" sz="4800" b="1" i="1" dirty="0"/>
            </a:b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59446" y="4316179"/>
            <a:ext cx="9070848" cy="731767"/>
          </a:xfrm>
        </p:spPr>
        <p:txBody>
          <a:bodyPr>
            <a:noAutofit/>
          </a:bodyPr>
          <a:lstStyle/>
          <a:p>
            <a:r>
              <a:rPr lang="ru-RU" sz="1800" b="1" i="1" dirty="0"/>
              <a:t>Муштавинская И.В.. зав. каф. основного и среднего</a:t>
            </a:r>
          </a:p>
          <a:p>
            <a:r>
              <a:rPr lang="ru-RU" sz="1800" b="1" i="1" dirty="0"/>
              <a:t> общего образования СПб </a:t>
            </a:r>
            <a:r>
              <a:rPr lang="ru-RU" sz="1800" b="1" i="1" dirty="0" smtClean="0"/>
              <a:t>АППО</a:t>
            </a:r>
          </a:p>
        </p:txBody>
      </p:sp>
    </p:spTree>
    <p:extLst>
      <p:ext uri="{BB962C8B-B14F-4D97-AF65-F5344CB8AC3E}">
        <p14:creationId xmlns:p14="http://schemas.microsoft.com/office/powerpoint/2010/main" val="3050167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83820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/>
              <a:t>Как образовательные организации готовят учащихся к защите проекта? </a:t>
            </a:r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1066800" y="1352622"/>
            <a:ext cx="10058400" cy="3931920"/>
          </a:xfrm>
        </p:spPr>
        <p:txBody>
          <a:bodyPr>
            <a:normAutofit fontScale="92500"/>
          </a:bodyPr>
          <a:lstStyle/>
          <a:p>
            <a:r>
              <a:rPr lang="ru-RU" altLang="ru-RU" sz="2400" dirty="0"/>
              <a:t>Подготовка учащихся в рамках предмета «Технология» (модули)</a:t>
            </a:r>
          </a:p>
          <a:p>
            <a:r>
              <a:rPr lang="ru-RU" altLang="ru-RU" sz="2400" dirty="0" smtClean="0"/>
              <a:t>Традиционные </a:t>
            </a:r>
            <a:r>
              <a:rPr lang="ru-RU" altLang="ru-RU" sz="2400" dirty="0"/>
              <a:t>конференции и «Дни науки»</a:t>
            </a:r>
          </a:p>
          <a:p>
            <a:r>
              <a:rPr lang="ru-RU" altLang="ru-RU" sz="2400" dirty="0"/>
              <a:t>Школьное УНИО</a:t>
            </a:r>
          </a:p>
          <a:p>
            <a:r>
              <a:rPr lang="ru-RU" altLang="ru-RU" sz="2400" dirty="0"/>
              <a:t>Программы внеурочной деятельности: «Мой первый проект»,  «Я- исследователь» 8-9 класс и т.п. </a:t>
            </a:r>
            <a:endParaRPr lang="ru-RU" altLang="ru-RU" sz="2400" dirty="0" smtClean="0"/>
          </a:p>
          <a:p>
            <a:r>
              <a:rPr lang="ru-RU" altLang="ru-RU" sz="2400" dirty="0" smtClean="0"/>
              <a:t>Преподавание </a:t>
            </a:r>
            <a:r>
              <a:rPr lang="ru-RU" altLang="ru-RU" sz="2400" dirty="0"/>
              <a:t>отдельного предмета «Проектные технологии», «Подготовка проекта/исследования» в рамках компонента Учебного плана, формируемого участниками образовательных отношений (при наличии пособия) и утверждении программы элективного курса через ЭМНС </a:t>
            </a:r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93938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Как школа регулирует организацию проектной деятельности: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Пропедевтика</a:t>
            </a:r>
          </a:p>
          <a:p>
            <a:r>
              <a:rPr lang="ru-RU" dirty="0"/>
              <a:t>Порядок выбора тем проектов</a:t>
            </a:r>
          </a:p>
          <a:p>
            <a:r>
              <a:rPr lang="ru-RU" dirty="0" smtClean="0"/>
              <a:t>Порядок подготовки к проекту</a:t>
            </a:r>
          </a:p>
          <a:p>
            <a:r>
              <a:rPr lang="ru-RU" dirty="0" smtClean="0"/>
              <a:t>Выбор </a:t>
            </a:r>
            <a:r>
              <a:rPr lang="ru-RU" dirty="0" err="1" smtClean="0"/>
              <a:t>тьютора</a:t>
            </a:r>
            <a:r>
              <a:rPr lang="ru-RU" dirty="0" smtClean="0"/>
              <a:t>-педагога или курса внеурочной деятельности</a:t>
            </a:r>
          </a:p>
          <a:p>
            <a:r>
              <a:rPr lang="ru-RU" dirty="0" smtClean="0"/>
              <a:t>Порядок представления итогового продукта</a:t>
            </a:r>
          </a:p>
          <a:p>
            <a:r>
              <a:rPr lang="ru-RU" dirty="0" smtClean="0"/>
              <a:t>Критерии оценки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885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гимназии 422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Проектно-исследовательская </a:t>
            </a:r>
            <a:r>
              <a:rPr lang="ru-RU" b="1" dirty="0"/>
              <a:t>деятельность учащихся: из опыта  ГБОУ СОШ №</a:t>
            </a:r>
            <a:r>
              <a:rPr lang="ru-RU" b="1" dirty="0" smtClean="0"/>
              <a:t>422, </a:t>
            </a:r>
            <a:r>
              <a:rPr lang="ru-RU" dirty="0" err="1" smtClean="0"/>
              <a:t>И.А.Даниелян</a:t>
            </a:r>
            <a:r>
              <a:rPr lang="ru-RU" dirty="0"/>
              <a:t>, заместитель директора по УВР, ГБОУ СОШ №422 </a:t>
            </a:r>
            <a:endParaRPr lang="ru-RU" dirty="0" smtClean="0"/>
          </a:p>
          <a:p>
            <a:endParaRPr lang="ru-RU" dirty="0"/>
          </a:p>
          <a:p>
            <a:r>
              <a:rPr lang="ru-RU" b="1" dirty="0"/>
              <a:t>Сетевое проектирование как одна из стратегий погружения в проектную </a:t>
            </a:r>
            <a:r>
              <a:rPr lang="ru-RU" b="1" dirty="0" smtClean="0"/>
              <a:t>деятельность, </a:t>
            </a:r>
            <a:r>
              <a:rPr lang="ru-RU" dirty="0" err="1" smtClean="0"/>
              <a:t>А.В.Трофимова</a:t>
            </a:r>
            <a:r>
              <a:rPr lang="ru-RU" dirty="0"/>
              <a:t>, учитель музыки ГБОУ СОШ №422, автор сетевого районного проекта 2018</a:t>
            </a:r>
          </a:p>
          <a:p>
            <a:r>
              <a:rPr lang="ru-RU" dirty="0"/>
              <a:t>14,50-14,55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55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6149" y="1886947"/>
            <a:ext cx="10058400" cy="1371600"/>
          </a:xfrm>
        </p:spPr>
        <p:txBody>
          <a:bodyPr/>
          <a:lstStyle/>
          <a:p>
            <a:r>
              <a:rPr lang="ru-RU" dirty="0" smtClean="0"/>
              <a:t>Оценка проекта?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440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Примеры подходов к оценки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Универсальный/инвариантный, создан на основе универсальных критериев (ООП ООО, 2011 г) (в процессе защиты)</a:t>
            </a:r>
          </a:p>
          <a:p>
            <a:r>
              <a:rPr lang="ru-RU" dirty="0" smtClean="0"/>
              <a:t>2. Комплексные: </a:t>
            </a:r>
          </a:p>
          <a:p>
            <a:r>
              <a:rPr lang="ru-RU" dirty="0" smtClean="0"/>
              <a:t>2.1. </a:t>
            </a:r>
            <a:r>
              <a:rPr lang="ru-RU" dirty="0"/>
              <a:t>универсальные критерии (оценивается до защиты) + оценка </a:t>
            </a:r>
            <a:r>
              <a:rPr lang="ru-RU" dirty="0" smtClean="0"/>
              <a:t>на </a:t>
            </a:r>
            <a:r>
              <a:rPr lang="ru-RU" dirty="0"/>
              <a:t>защите (коммуникативные УУД</a:t>
            </a:r>
            <a:r>
              <a:rPr lang="ru-RU" dirty="0" smtClean="0"/>
              <a:t>)</a:t>
            </a:r>
          </a:p>
          <a:p>
            <a:r>
              <a:rPr lang="ru-RU" dirty="0" smtClean="0"/>
              <a:t>2.2. иные, более сложные подходы:</a:t>
            </a:r>
          </a:p>
          <a:p>
            <a:r>
              <a:rPr lang="ru-RU" dirty="0" smtClean="0"/>
              <a:t>Оценка складывается из оценки 2-х процедур: защита темы </a:t>
            </a:r>
            <a:r>
              <a:rPr lang="ru-RU" dirty="0" err="1" smtClean="0"/>
              <a:t>проекта+защита</a:t>
            </a:r>
            <a:r>
              <a:rPr lang="ru-RU" dirty="0" smtClean="0"/>
              <a:t> итогового проекта</a:t>
            </a:r>
          </a:p>
          <a:p>
            <a:r>
              <a:rPr lang="ru-RU" dirty="0" smtClean="0"/>
              <a:t>Оценка складывается из 3-4 процедур: оценка процесса работы над </a:t>
            </a:r>
            <a:r>
              <a:rPr lang="ru-RU" dirty="0" err="1" smtClean="0"/>
              <a:t>проектом+оценка</a:t>
            </a:r>
            <a:r>
              <a:rPr lang="ru-RU" dirty="0" smtClean="0"/>
              <a:t> результата проектной деятельности (итогового продукта)+ оценка процесса защиты проекта+ оценка реферативной части проекта (для отдельных видов проектов)*возможен учет самооценки</a:t>
            </a:r>
          </a:p>
          <a:p>
            <a:r>
              <a:rPr lang="ru-RU" dirty="0" smtClean="0"/>
              <a:t>Рабочие материалы представлены в материалах Рабочей группы школ, внедряющих ФГОС в опережающем режиме: </a:t>
            </a:r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://drive.google.com/drive/u/0/folders/12xBlemkqdc-bpNn5kPp6A8MeQNhwCfXK/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378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новой редакции стандарта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19.2.1. Программа развития универсальных учебных действий (программа формирования </a:t>
            </a:r>
            <a:r>
              <a:rPr lang="ru-RU" dirty="0" err="1"/>
              <a:t>общеучебных</a:t>
            </a:r>
            <a:r>
              <a:rPr lang="ru-RU" dirty="0"/>
              <a:t> умений и навыков) при получении основного общего образования (далее - Программа) должна быть направлена на:</a:t>
            </a:r>
          </a:p>
          <a:p>
            <a:r>
              <a:rPr lang="ru-RU" dirty="0" smtClean="0"/>
              <a:t>…формирование </a:t>
            </a:r>
            <a:r>
              <a:rPr lang="ru-RU" dirty="0"/>
              <a:t>у обучающихся основ культуры исследовательской и проектной деятельности и навыков разработки, реализации и общественной презентации обучающимися результатов исследования, предметного или </a:t>
            </a:r>
            <a:r>
              <a:rPr lang="ru-RU" dirty="0" err="1"/>
              <a:t>межпредметного</a:t>
            </a:r>
            <a:r>
              <a:rPr lang="ru-RU" dirty="0"/>
              <a:t> учебного проекта, направленного на решение научной, лично и (или) социально значимой проблемы</a:t>
            </a:r>
            <a:r>
              <a:rPr lang="ru-RU" dirty="0" smtClean="0"/>
              <a:t>.</a:t>
            </a:r>
          </a:p>
          <a:p>
            <a:r>
              <a:rPr lang="ru-RU" dirty="0"/>
              <a:t>Программа должна содержать:</a:t>
            </a:r>
          </a:p>
          <a:p>
            <a:r>
              <a:rPr lang="ru-RU" dirty="0" smtClean="0"/>
              <a:t>…</a:t>
            </a:r>
          </a:p>
          <a:p>
            <a:r>
              <a:rPr lang="ru-RU" dirty="0" smtClean="0"/>
              <a:t>4</a:t>
            </a:r>
            <a:r>
              <a:rPr lang="ru-RU" dirty="0"/>
              <a:t>) описание особенностей реализации основных направлений учебно-исследовательской и проектной деятельности обучающихся (исследовательское, инженерное, прикладное, информационное, социальное, игровое, творческое направление проектов), а также форм организации учебно-исследовательской и проектной деятельности в рамках урочной и внеурочной деятельности по каждому из направлений;</a:t>
            </a:r>
          </a:p>
          <a:p>
            <a:endParaRPr lang="ru-RU" dirty="0" smtClean="0"/>
          </a:p>
          <a:p>
            <a:r>
              <a:rPr lang="ru-RU" dirty="0"/>
              <a:t>7) планируемые результаты формирования и развития компетентности обучающихся в области использования информационно-коммуникационных технологий, подготовки индивидуального проекта, выполняемого в процессе обучения в рамках одного предмета или на </a:t>
            </a:r>
            <a:r>
              <a:rPr lang="ru-RU" dirty="0" err="1"/>
              <a:t>межпредметной</a:t>
            </a:r>
            <a:r>
              <a:rPr lang="ru-RU" dirty="0"/>
              <a:t> основе;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736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10058400" cy="1371600"/>
          </a:xfrm>
        </p:spPr>
        <p:txBody>
          <a:bodyPr/>
          <a:lstStyle/>
          <a:p>
            <a:r>
              <a:rPr lang="ru-RU" dirty="0" smtClean="0"/>
              <a:t>Методические рекомендации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10638" t="1219" r="15972" b="10903"/>
          <a:stretch/>
        </p:blipFill>
        <p:spPr>
          <a:xfrm>
            <a:off x="5194300" y="1825625"/>
            <a:ext cx="6997700" cy="4713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3060" y="150265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>
                <a:solidFill>
                  <a:srgbClr val="FFFFFF"/>
                </a:solidFill>
                <a:latin typeface="din-next-w01-light"/>
              </a:rPr>
              <a:t>ПРОЕКТНАЯ ДЕЯТЕЛЬНОСТЬ</a:t>
            </a:r>
            <a:endParaRPr lang="ru-RU" dirty="0">
              <a:solidFill>
                <a:srgbClr val="605E5E"/>
              </a:solidFill>
              <a:latin typeface="din-next-w01-light"/>
            </a:endParaRPr>
          </a:p>
          <a:p>
            <a:pPr fontAlgn="base"/>
            <a:r>
              <a:rPr lang="ru-RU" dirty="0">
                <a:latin typeface="din-next-w01-light"/>
              </a:rPr>
              <a:t> "Методические рекомендации для руководителей общеобразовательных организаций и методических объединений учителей по организации проектной деятельности в рамках реализации ФГОС основного общего образования"</a:t>
            </a:r>
            <a:endParaRPr lang="ru-RU" b="0" i="0" dirty="0">
              <a:effectLst/>
              <a:latin typeface="din-next-w01-ligh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8676" y="1179490"/>
            <a:ext cx="6069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www.spbfgos.org/srednee-polnoe-obshee-obrazovanie</a:t>
            </a:r>
            <a:r>
              <a:rPr lang="ru-RU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2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Индивидуальный проект в старшей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291" y="2103119"/>
            <a:ext cx="10389909" cy="407143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 Примерной ООП СОО место индивидуального проекта заявлено в разделе «Итоговая аттестация»:</a:t>
            </a:r>
          </a:p>
          <a:p>
            <a:pPr algn="just"/>
            <a:r>
              <a:rPr lang="ru-RU" dirty="0"/>
              <a:t>Основной процедурой итоговой оценки достижения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 является защита индивидуального итогового проекта.</a:t>
            </a:r>
          </a:p>
          <a:p>
            <a:pPr algn="just"/>
            <a:r>
              <a:rPr lang="ru-RU" dirty="0"/>
              <a:t>По предметам, не вынесенным на ГИА, итоговая отметка ставится на основе результатов только внутренней оценки. </a:t>
            </a:r>
          </a:p>
          <a:p>
            <a:pPr algn="just"/>
            <a:r>
              <a:rPr lang="ru-RU" dirty="0"/>
              <a:t>Основной процедурой итоговой оценки достижения </a:t>
            </a:r>
            <a:r>
              <a:rPr lang="ru-RU" dirty="0" err="1"/>
              <a:t>метапредметных</a:t>
            </a:r>
            <a:r>
              <a:rPr lang="ru-RU" dirty="0"/>
              <a:t> результатов является защита </a:t>
            </a:r>
            <a:r>
              <a:rPr lang="ru-RU" b="1" i="1" dirty="0"/>
              <a:t>итогового индивидуального проекта или учебного исследования. </a:t>
            </a:r>
            <a:r>
              <a:rPr lang="ru-RU" dirty="0"/>
              <a:t>Индивидуальный проект или учебное исследование может выполняться по любому из следующих направлений: </a:t>
            </a:r>
            <a:r>
              <a:rPr lang="ru-RU" b="1" i="1" dirty="0"/>
              <a:t>социальное; бизнес-проектирование; исследовательское; инженерно-конструкторское; информационное; творческое.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013525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679" y="406924"/>
            <a:ext cx="100584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Критерии оценки инд.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437" y="1778524"/>
            <a:ext cx="10408763" cy="425651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Итоговый индивидуальный проект (учебное исследование) целесообразно оценивать по следующим критериям.</a:t>
            </a:r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предметных знаний и способов действий, проявляющаяся в умении раскрыть содержание работы, грамотно и обоснованно в соответствии с рассматриваемой проблемой/темой использовать имеющиеся знания и способы действий.</a:t>
            </a:r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познавательных УУД в части способности к самостоятельному приобретению знаний и решению проблем, проявляющаяся в умении поставить проблему и сформулировать основной вопрос исследования, выбрать адекватные способы ее решения, включая поиск и обработку информации, формулировку выводов и/или обоснование и реализацию/апробацию принятого решения, обоснование и создание модели, прогноза, макета, объекта, творческого решения и т.п. </a:t>
            </a:r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регулятивных действий, проявляющаяся в умении самостоятельно планировать и управлять своей познавательной деятельностью во времени; использовать ресурсные возможности для достижения целей; осуществлять выбор конструктивных стратегий в трудных ситуациях.</a:t>
            </a:r>
          </a:p>
          <a:p>
            <a:pPr lvl="0"/>
            <a:r>
              <a:rPr lang="ru-RU" dirty="0" err="1"/>
              <a:t>Сформированность</a:t>
            </a:r>
            <a:r>
              <a:rPr lang="ru-RU" dirty="0"/>
              <a:t> коммуникативных действий, проявляющаяся в умении ясно изложить и оформить выполненную работу, представить ее результаты, аргументированно ответить на вопросы.</a:t>
            </a:r>
          </a:p>
          <a:p>
            <a:r>
              <a:rPr lang="ru-RU" dirty="0"/>
              <a:t>Защита проекта осуществляется в процессе специально организованной деятельности комиссии образовательной организации или на школьной конференции. Результаты выполнения проекта оцениваются по итогам рассмотрения комиссией представленного продукта с краткой пояснительной запиской, презентации обучающегося и отзыва руководителя.</a:t>
            </a:r>
          </a:p>
        </p:txBody>
      </p:sp>
    </p:spTree>
    <p:extLst>
      <p:ext uri="{BB962C8B-B14F-4D97-AF65-F5344CB8AC3E}">
        <p14:creationId xmlns:p14="http://schemas.microsoft.com/office/powerpoint/2010/main" val="2561037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91" y="348792"/>
            <a:ext cx="4536753" cy="68580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5084190" y="531598"/>
            <a:ext cx="6096000" cy="8735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*Минимальный обязательный выбор учебных предметов на базовом или углубленном уровне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96309"/>
              </p:ext>
            </p:extLst>
          </p:nvPr>
        </p:nvGraphicFramePr>
        <p:xfrm>
          <a:off x="5298126" y="2277521"/>
          <a:ext cx="6045200" cy="548640"/>
        </p:xfrm>
        <a:graphic>
          <a:graphicData uri="http://schemas.openxmlformats.org/drawingml/2006/table">
            <a:tbl>
              <a:tblPr firstRow="1" firstCol="1" bandRow="1"/>
              <a:tblGrid>
                <a:gridCol w="13506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024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81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Индивидуальный проект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 часов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6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46028" y="2071540"/>
            <a:ext cx="10058400" cy="393223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Что мы понимаем под «проектом»?</a:t>
            </a:r>
          </a:p>
          <a:p>
            <a:pPr algn="ctr"/>
            <a:r>
              <a:rPr lang="ru-RU" sz="3600" b="1" dirty="0" smtClean="0"/>
              <a:t>Есть ли различие между проектом и исследовательским проектом?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4992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учебном плане должно быть предусмотрено выполнение обучающимися индивидуального(</a:t>
            </a:r>
            <a:r>
              <a:rPr lang="ru-RU" dirty="0" err="1"/>
              <a:t>ых</a:t>
            </a:r>
            <a:r>
              <a:rPr lang="ru-RU" dirty="0"/>
              <a:t>) проекта(</a:t>
            </a:r>
            <a:r>
              <a:rPr lang="ru-RU" dirty="0" err="1"/>
              <a:t>ов</a:t>
            </a:r>
            <a:r>
              <a:rPr lang="ru-RU" dirty="0"/>
              <a:t>). Индивидуальный проект выполняется обучающимся самостоятельно под руководством учителя (</a:t>
            </a:r>
            <a:r>
              <a:rPr lang="ru-RU" dirty="0" err="1"/>
              <a:t>тьютора</a:t>
            </a:r>
            <a:r>
              <a:rPr lang="ru-RU" dirty="0"/>
              <a:t>) по выбранной теме в рамках одного или нескольких изучаемых учебных предметов, курсов в любой избранной области деятельности: </a:t>
            </a:r>
            <a:r>
              <a:rPr lang="ru-RU" b="1" i="1" dirty="0"/>
              <a:t>познавательной, практической, учебно-исследовательской, социальной, художественно-творческой, иной. </a:t>
            </a:r>
            <a:r>
              <a:rPr lang="ru-RU" dirty="0"/>
              <a:t>Индивидуальный проект выполняется обучающимся в течение одного года или двух лет в рамках учебного времени, специально отведенного учебным планом.</a:t>
            </a:r>
          </a:p>
          <a:p>
            <a:r>
              <a:rPr lang="ru-RU" dirty="0"/>
              <a:t>Допускается включение в учебный план времени, отведенного в первую очередь на конструирование выбора обучающегося, его самоопределение и педагогическое сопровождение этих процессов. Могут быть выделены часы на консультирование с </a:t>
            </a:r>
            <a:r>
              <a:rPr lang="ru-RU" dirty="0" err="1"/>
              <a:t>тьютором</a:t>
            </a:r>
            <a:r>
              <a:rPr lang="ru-RU" dirty="0"/>
              <a:t>, психологом, учителем, руководителем образовательной организации. </a:t>
            </a:r>
          </a:p>
        </p:txBody>
      </p:sp>
    </p:spTree>
    <p:extLst>
      <p:ext uri="{BB962C8B-B14F-4D97-AF65-F5344CB8AC3E}">
        <p14:creationId xmlns:p14="http://schemas.microsoft.com/office/powerpoint/2010/main" val="451464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4825" y="322083"/>
            <a:ext cx="100584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Индивидуальный проект </a:t>
            </a:r>
            <a:r>
              <a:rPr lang="ru-RU" sz="3600" dirty="0"/>
              <a:t> </a:t>
            </a:r>
            <a:r>
              <a:rPr lang="ru-RU" sz="3600" dirty="0" smtClean="0"/>
              <a:t>(ФГОС СОО)в экспериментальном режиме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780" y="1693683"/>
            <a:ext cx="10682140" cy="4325960"/>
          </a:xfrm>
        </p:spPr>
        <p:txBody>
          <a:bodyPr>
            <a:noAutofit/>
          </a:bodyPr>
          <a:lstStyle/>
          <a:p>
            <a:pPr marL="72000" indent="0">
              <a:spcBef>
                <a:spcPts val="0"/>
              </a:spcBef>
            </a:pPr>
            <a:r>
              <a:rPr lang="ru-RU" sz="1400" dirty="0"/>
              <a:t>О методическом сопровождении подготовки учащихся старшей школы к защите индивидуального проекта на ступени ФГОС СОО</a:t>
            </a:r>
          </a:p>
          <a:p>
            <a:pPr marL="72000" indent="0">
              <a:spcBef>
                <a:spcPts val="0"/>
              </a:spcBef>
            </a:pPr>
            <a:r>
              <a:rPr lang="ru-RU" sz="1400" dirty="0"/>
              <a:t>Основная образовательная программа среднего общего образования (официальный реестр примерных образовательных программ) определяет место и время подготовки к защите индивидуального итогового проекта</a:t>
            </a:r>
            <a:r>
              <a:rPr lang="ru-RU" sz="1400" b="1" i="1" dirty="0"/>
              <a:t> в учебном плане, в части, формируемой участниками образовательных отношений.  </a:t>
            </a:r>
            <a:r>
              <a:rPr lang="ru-RU" sz="1400" dirty="0"/>
              <a:t>Таким образом, подготовка к защите итогового проекта может быть организована ОО следующим образом:</a:t>
            </a:r>
          </a:p>
          <a:p>
            <a:pPr marL="72000" indent="0">
              <a:spcBef>
                <a:spcPts val="0"/>
              </a:spcBef>
            </a:pPr>
            <a:r>
              <a:rPr lang="ru-RU" sz="1400" i="1" dirty="0"/>
              <a:t>Модель 1.</a:t>
            </a:r>
            <a:r>
              <a:rPr lang="ru-RU" sz="1400" dirty="0"/>
              <a:t> Образовательная организация создает (или использует готовую) программу </a:t>
            </a:r>
            <a:r>
              <a:rPr lang="ru-RU" sz="1400" dirty="0" err="1"/>
              <a:t>надпредметного</a:t>
            </a:r>
            <a:r>
              <a:rPr lang="ru-RU" sz="1400" dirty="0"/>
              <a:t> элективного курса «Технология подготовки индивидуального итогового проекта», «Проектная деятельность в старшей школе» и т.п. самостоятельно распределяя отведенное на реализацию курса время (70 часов) в 10 и 11 классе и определяя форму оценки по курсу.</a:t>
            </a:r>
          </a:p>
          <a:p>
            <a:pPr marL="72000" indent="0">
              <a:spcBef>
                <a:spcPts val="0"/>
              </a:spcBef>
            </a:pPr>
            <a:r>
              <a:rPr lang="ru-RU" sz="1400" i="1" dirty="0"/>
              <a:t>Модель 2.</a:t>
            </a:r>
            <a:r>
              <a:rPr lang="ru-RU" sz="1400" dirty="0"/>
              <a:t> Образовательная организация создает (или использует готовые) программы элективных курсов, поддерживающих выбранный профиль(ли) – «За страницами учебника», «Технология подготовки индивидуального итогового проекта в области естественно-научного образования» и т.п., целью и результатом таких курсов является защита индивидуального итогового проекта по выбранному профилю,  самостоятельно распределяя отведенное на реализацию курса время (70 часов) в 10 и 11 классе и определяя форму оценки по курсу.</a:t>
            </a:r>
          </a:p>
          <a:p>
            <a:pPr marL="72000" indent="0">
              <a:spcBef>
                <a:spcPts val="0"/>
              </a:spcBef>
            </a:pPr>
            <a:r>
              <a:rPr lang="ru-RU" sz="1400" i="1" dirty="0"/>
              <a:t> Модель 3.</a:t>
            </a:r>
            <a:r>
              <a:rPr lang="ru-RU" sz="1400" dirty="0"/>
              <a:t> Образовательная организация реализует подготовку к защите индивидуального итогового проекта в рамках внеурочной деятельность самостоятельно разрабатывая или используя готовую программу внеурочной деятельности.</a:t>
            </a:r>
          </a:p>
          <a:p>
            <a:pPr marL="72000" indent="0">
              <a:spcBef>
                <a:spcPts val="0"/>
              </a:spcBef>
            </a:pPr>
            <a:r>
              <a:rPr lang="ru-RU" sz="1400" dirty="0"/>
              <a:t>Эти модели разрабатываются сетью школ (19), получивших в 2017 году статус экспериментальных площадок и поддерживаются СПб АППО как экспертной и научно-методической организацией</a:t>
            </a:r>
            <a:r>
              <a:rPr lang="ru-RU" sz="1400" dirty="0" smtClean="0"/>
              <a:t>.</a:t>
            </a:r>
          </a:p>
          <a:p>
            <a:pPr marL="72000" indent="0" algn="r">
              <a:spcBef>
                <a:spcPts val="0"/>
              </a:spcBef>
            </a:pPr>
            <a:r>
              <a:rPr lang="ru-RU" sz="1400" dirty="0" smtClean="0"/>
              <a:t>Материалы </a:t>
            </a:r>
            <a:r>
              <a:rPr lang="ru-RU" sz="1400" b="1" dirty="0" smtClean="0"/>
              <a:t>Координационного совета по </a:t>
            </a:r>
            <a:r>
              <a:rPr lang="ru-RU" sz="1400" b="1" dirty="0"/>
              <a:t>реализации федеральных государственных образовательных стандартов </a:t>
            </a:r>
            <a:r>
              <a:rPr lang="ru-RU" sz="1400" b="1" dirty="0" smtClean="0"/>
              <a:t>общего образования, 16.03.2018</a:t>
            </a:r>
            <a:endParaRPr lang="ru-RU" sz="1400" dirty="0"/>
          </a:p>
          <a:p>
            <a:pPr marL="72000" indent="0">
              <a:spcBef>
                <a:spcPts val="0"/>
              </a:spcBef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529981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А Ваше ОО готово к созданию индивидуальных итоговых проектов?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Итоговая анкета позволит Вам оценить степень готовности Вашего образовательного учреждения к новым требованиям к проектной деятельности в контексте ФГОС</a:t>
            </a:r>
          </a:p>
          <a:p>
            <a:r>
              <a:rPr lang="ru-RU" dirty="0"/>
              <a:t>Э</a:t>
            </a:r>
            <a:r>
              <a:rPr lang="ru-RU" dirty="0" smtClean="0"/>
              <a:t>кспериментальная </a:t>
            </a:r>
            <a:r>
              <a:rPr lang="ru-RU" dirty="0" err="1" smtClean="0"/>
              <a:t>метапредметная</a:t>
            </a:r>
            <a:r>
              <a:rPr lang="ru-RU" dirty="0" smtClean="0"/>
              <a:t> диагностическая работа может помочь Вам проверить степень готовности Ваших учащихся на сайте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www.spbfgos.org</a:t>
            </a:r>
            <a:r>
              <a:rPr lang="ru-RU" dirty="0" smtClean="0">
                <a:hlinkClick r:id="rId2"/>
              </a:rPr>
              <a:t>/</a:t>
            </a:r>
            <a:r>
              <a:rPr lang="ru-RU" dirty="0" smtClean="0"/>
              <a:t> в разделе «Новости» (диагностические работы)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922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1954213" y="333375"/>
            <a:ext cx="8229600" cy="935038"/>
          </a:xfrm>
        </p:spPr>
        <p:txBody>
          <a:bodyPr>
            <a:no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Проектная деятельность</a:t>
            </a:r>
            <a:r>
              <a:rPr lang="ru-RU" altLang="ru-RU" sz="3600" b="1" dirty="0">
                <a:solidFill>
                  <a:srgbClr val="B9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altLang="ru-RU" sz="3600" b="1" dirty="0">
                <a:solidFill>
                  <a:srgbClr val="B90000"/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altLang="ru-RU" sz="3600" b="1" dirty="0">
              <a:solidFill>
                <a:srgbClr val="990033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9980" y="1841242"/>
            <a:ext cx="114227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– замысел, план; разработанный; предварительный текст какого-либо документа.</a:t>
            </a:r>
          </a:p>
          <a:p>
            <a:pPr algn="just"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alt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В основе организации проектной деятельности учащихся </a:t>
            </a:r>
            <a:r>
              <a:rPr lang="ru-RU" alt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лежит метод учебного проекта</a:t>
            </a:r>
            <a:r>
              <a:rPr lang="ru-RU" alt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 – это одна из личностно ориентированных технологий, способ организации самостоятельной деятельности школьников, интегрирующий в себе проблемный подход, групповые методы, рефлексивные, исследовательские, поисковые и прочие подходы.</a:t>
            </a:r>
          </a:p>
          <a:p>
            <a:pPr algn="just"/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Учебный проект,  с точки зрения учащегося, - это возможность делать что-то интересное  самостоятельно, в группе или самому, максимально используя свои возможности.</a:t>
            </a: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altLang="ru-R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Учебный проект, с точки зрения учителя, - это интегративное дидактическое средство развития, обучения и воспитания.</a:t>
            </a: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defRPr/>
            </a:pP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82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7561" y="1695560"/>
            <a:ext cx="10983433" cy="237670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Проект и /или исследовательский проект?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34705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Проект и /или исследовательский проект?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/>
              <a:t>Что общего?</a:t>
            </a:r>
          </a:p>
          <a:p>
            <a:pPr algn="just"/>
            <a:endParaRPr lang="ru-RU" altLang="ru-RU" b="1" dirty="0"/>
          </a:p>
          <a:p>
            <a:pPr algn="just"/>
            <a:r>
              <a:rPr lang="ru-RU" altLang="ru-RU" b="1" dirty="0" smtClean="0"/>
              <a:t>2.1.5 (ООП ФГОС ООО). </a:t>
            </a:r>
          </a:p>
          <a:p>
            <a:pPr algn="just"/>
            <a:r>
              <a:rPr lang="ru-RU" altLang="ru-RU" b="1" dirty="0" smtClean="0"/>
              <a:t>1. </a:t>
            </a:r>
            <a:r>
              <a:rPr lang="ru-RU" altLang="ru-RU" dirty="0" smtClean="0"/>
              <a:t>Описание основных </a:t>
            </a:r>
            <a:r>
              <a:rPr lang="ru-RU" altLang="ru-RU" b="1" dirty="0"/>
              <a:t>направлений и планируемых результатов учебно-исследовательской и проектной деятельности обучающихся (исследовательское, инженерное, прикладное, информационное, социальное, игровое, творческое направление проектов) </a:t>
            </a:r>
            <a:r>
              <a:rPr lang="ru-RU" altLang="ru-RU" dirty="0"/>
              <a:t>в рамках урочной и внеурочной деятельности по каждому из </a:t>
            </a:r>
            <a:r>
              <a:rPr lang="ru-RU" altLang="ru-RU" dirty="0" smtClean="0"/>
              <a:t>направлений…</a:t>
            </a:r>
          </a:p>
          <a:p>
            <a:pPr algn="just"/>
            <a:r>
              <a:rPr lang="ru-RU" altLang="ru-RU" b="1" i="1" dirty="0" smtClean="0"/>
              <a:t>2. Характеристика проектной деятельности:</a:t>
            </a:r>
          </a:p>
          <a:p>
            <a:pPr algn="just"/>
            <a:r>
              <a:rPr lang="ru-RU" altLang="ru-RU" b="1" i="1" dirty="0" smtClean="0"/>
              <a:t>Проектная </a:t>
            </a:r>
            <a:r>
              <a:rPr lang="ru-RU" altLang="ru-RU" b="1" i="1" dirty="0"/>
              <a:t>деятельность </a:t>
            </a:r>
            <a:r>
              <a:rPr lang="ru-RU" altLang="ru-RU" dirty="0"/>
              <a:t>обучающегося рассматривается с нескольких сторон: </a:t>
            </a:r>
            <a:endParaRPr lang="ru-RU" altLang="ru-RU" dirty="0" smtClean="0"/>
          </a:p>
          <a:p>
            <a:pPr algn="just"/>
            <a:r>
              <a:rPr lang="ru-RU" altLang="ru-RU" dirty="0" smtClean="0"/>
              <a:t>продукт </a:t>
            </a:r>
            <a:r>
              <a:rPr lang="ru-RU" altLang="ru-RU" dirty="0"/>
              <a:t>как материализованный результат, </a:t>
            </a:r>
            <a:endParaRPr lang="ru-RU" altLang="ru-RU" dirty="0" smtClean="0"/>
          </a:p>
          <a:p>
            <a:pPr algn="just"/>
            <a:r>
              <a:rPr lang="ru-RU" altLang="ru-RU" dirty="0" smtClean="0"/>
              <a:t>процесс </a:t>
            </a:r>
            <a:r>
              <a:rPr lang="ru-RU" altLang="ru-RU" dirty="0"/>
              <a:t>как работа по выполнению проекта, </a:t>
            </a:r>
            <a:endParaRPr lang="ru-RU" altLang="ru-RU" dirty="0" smtClean="0"/>
          </a:p>
          <a:p>
            <a:pPr algn="just"/>
            <a:r>
              <a:rPr lang="ru-RU" altLang="ru-RU" dirty="0" smtClean="0"/>
              <a:t>защита </a:t>
            </a:r>
            <a:r>
              <a:rPr lang="ru-RU" altLang="ru-RU" dirty="0"/>
              <a:t>проекта как иллюстрация образовательного достижения обучающегося и ориентирована на формирование и развитие метапредметных и личностных результатов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396384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1" y="1881964"/>
            <a:ext cx="12291237" cy="4153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 какой форме учащийся может представлять итоговый продукт?</a:t>
            </a:r>
          </a:p>
          <a:p>
            <a:pPr algn="ctr"/>
            <a:r>
              <a:rPr lang="ru-RU" sz="2800" b="1" dirty="0" smtClean="0"/>
              <a:t>Обязательно ли создавать к «</a:t>
            </a:r>
            <a:r>
              <a:rPr lang="ru-RU" sz="2800" b="1" dirty="0" err="1" smtClean="0"/>
              <a:t>псевдодиссертацию</a:t>
            </a:r>
            <a:r>
              <a:rPr lang="ru-RU" sz="2800" b="1" dirty="0" smtClean="0"/>
              <a:t>» к защите итогового продукта?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59599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Виды </a:t>
            </a:r>
            <a:r>
              <a:rPr lang="ru-RU" sz="3600" b="1" dirty="0"/>
              <a:t>итоговых проектов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В ходе реализации настоящей программы могут применяться такие </a:t>
            </a:r>
            <a:r>
              <a:rPr lang="ru-RU" b="1" dirty="0"/>
              <a:t>виды итоговых проектов</a:t>
            </a:r>
            <a:r>
              <a:rPr lang="ru-RU" dirty="0"/>
              <a:t> (по преобладающему виду деятельности), как: информационный, исследовательский, творческий, социальный, прикладной, игровой, инновационный.</a:t>
            </a:r>
          </a:p>
          <a:p>
            <a:pPr algn="just"/>
            <a:r>
              <a:rPr lang="ru-RU" dirty="0"/>
              <a:t>Учебно-исследовательская и проектная деятельность обучающихся может проводиться в том числе по таким </a:t>
            </a:r>
            <a:r>
              <a:rPr lang="ru-RU" b="1" dirty="0"/>
              <a:t>направлениям</a:t>
            </a:r>
            <a:r>
              <a:rPr lang="ru-RU" dirty="0"/>
              <a:t>, как:</a:t>
            </a:r>
          </a:p>
          <a:p>
            <a:pPr lvl="0" fontAlgn="base"/>
            <a:r>
              <a:rPr lang="ru-RU" dirty="0"/>
              <a:t>исследовательское;</a:t>
            </a:r>
          </a:p>
          <a:p>
            <a:pPr lvl="0" fontAlgn="base"/>
            <a:r>
              <a:rPr lang="ru-RU" dirty="0"/>
              <a:t>инженерное;</a:t>
            </a:r>
          </a:p>
          <a:p>
            <a:pPr lvl="0" fontAlgn="base"/>
            <a:r>
              <a:rPr lang="ru-RU" dirty="0"/>
              <a:t>прикладное;</a:t>
            </a:r>
          </a:p>
          <a:p>
            <a:pPr lvl="0" fontAlgn="base"/>
            <a:r>
              <a:rPr lang="ru-RU" dirty="0"/>
              <a:t>информационное;</a:t>
            </a:r>
          </a:p>
          <a:p>
            <a:pPr lvl="0" fontAlgn="base"/>
            <a:r>
              <a:rPr lang="ru-RU" dirty="0"/>
              <a:t>социальное;</a:t>
            </a:r>
          </a:p>
          <a:p>
            <a:pPr lvl="0" fontAlgn="base"/>
            <a:r>
              <a:rPr lang="ru-RU" dirty="0"/>
              <a:t>игровое;</a:t>
            </a:r>
          </a:p>
          <a:p>
            <a:pPr lvl="0" fontAlgn="base"/>
            <a:r>
              <a:rPr lang="ru-RU" dirty="0"/>
              <a:t>творческое.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959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</a:t>
            </a:r>
            <a:r>
              <a:rPr lang="ru-RU" dirty="0" smtClean="0"/>
              <a:t>ормы </a:t>
            </a:r>
            <a:r>
              <a:rPr lang="ru-RU" dirty="0"/>
              <a:t>представления результатов проектной деятельности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755" y="2103119"/>
            <a:ext cx="10578445" cy="42128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Среди возможных </a:t>
            </a:r>
            <a:r>
              <a:rPr lang="ru-RU" dirty="0" smtClean="0"/>
              <a:t>можно </a:t>
            </a:r>
            <a:r>
              <a:rPr lang="ru-RU" dirty="0"/>
              <a:t>выделить следующие:</a:t>
            </a:r>
          </a:p>
          <a:p>
            <a:pPr lvl="0" fontAlgn="base"/>
            <a:r>
              <a:rPr lang="ru-RU" dirty="0"/>
              <a:t>макеты, модели, рабочие установки, схемы, план-карты;</a:t>
            </a:r>
          </a:p>
          <a:p>
            <a:pPr lvl="0" fontAlgn="base"/>
            <a:r>
              <a:rPr lang="ru-RU" dirty="0"/>
              <a:t>постеры, презентации;</a:t>
            </a:r>
          </a:p>
          <a:p>
            <a:pPr lvl="0" fontAlgn="base"/>
            <a:r>
              <a:rPr lang="ru-RU" dirty="0"/>
              <a:t>альбомы, буклеты, брошюры, книги;</a:t>
            </a:r>
          </a:p>
          <a:p>
            <a:pPr lvl="0" fontAlgn="base"/>
            <a:r>
              <a:rPr lang="ru-RU" dirty="0"/>
              <a:t>реконструкции событий;</a:t>
            </a:r>
          </a:p>
          <a:p>
            <a:pPr lvl="0" fontAlgn="base"/>
            <a:r>
              <a:rPr lang="ru-RU" dirty="0"/>
              <a:t>эссе, рассказы, стихи, рисунки;</a:t>
            </a:r>
          </a:p>
          <a:p>
            <a:pPr lvl="0" fontAlgn="base"/>
            <a:r>
              <a:rPr lang="ru-RU" dirty="0"/>
              <a:t>результаты исследовательских экспедиций, обработки архивов и мемуаров;</a:t>
            </a:r>
          </a:p>
          <a:p>
            <a:pPr lvl="0" fontAlgn="base"/>
            <a:r>
              <a:rPr lang="ru-RU" dirty="0"/>
              <a:t>документальные фильмы, мультфильмы;</a:t>
            </a:r>
          </a:p>
          <a:p>
            <a:pPr lvl="0" fontAlgn="base"/>
            <a:r>
              <a:rPr lang="ru-RU" dirty="0"/>
              <a:t>выставки, игры, тематические вечера, концерты;</a:t>
            </a:r>
          </a:p>
          <a:p>
            <a:pPr lvl="0" fontAlgn="base"/>
            <a:r>
              <a:rPr lang="ru-RU" dirty="0"/>
              <a:t>сценарии мероприятий;</a:t>
            </a:r>
          </a:p>
          <a:p>
            <a:pPr lvl="0" fontAlgn="base"/>
            <a:r>
              <a:rPr lang="ru-RU" dirty="0"/>
              <a:t>веб-сайты, программное обеспечение, компакт-диски (или другие цифровые носители) и др.</a:t>
            </a:r>
          </a:p>
          <a:p>
            <a:pPr marL="0" indent="0">
              <a:buNone/>
            </a:pPr>
            <a:r>
              <a:rPr lang="ru-RU" dirty="0"/>
              <a:t>Результаты также могут быть представлены в ходе проведения конференций, семинаров и круглых столов.</a:t>
            </a:r>
          </a:p>
          <a:p>
            <a:pPr algn="just"/>
            <a:r>
              <a:rPr lang="ru-RU" dirty="0"/>
              <a:t>Итоги учебно-исследовательской деятельности могут быть в том числе представлены в виде статей, обзоров, отчетов и заключений по итогам исследований, проводимых в рамках исследовательских экспедиций, обработки архивов и мемуаров, исследований по различным предметным областям, а также в виде прототипов, моделей, образцов.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1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88828" y="1940110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Как образовательные организации готовят учащихся к защите проекта?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20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211</TotalTime>
  <Words>1503</Words>
  <Application>Microsoft Office PowerPoint</Application>
  <PresentationFormat>Произвольный</PresentationFormat>
  <Paragraphs>121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Savon</vt:lpstr>
      <vt:lpstr>Индивидуальный проект выпускника основной и старшей школы: новые возможности и перспективы </vt:lpstr>
      <vt:lpstr>Презентация PowerPoint</vt:lpstr>
      <vt:lpstr>Проектная деятельность </vt:lpstr>
      <vt:lpstr>Проект и /или исследовательский проект?</vt:lpstr>
      <vt:lpstr>Проект и /или исследовательский проект?</vt:lpstr>
      <vt:lpstr>Презентация PowerPoint</vt:lpstr>
      <vt:lpstr>Виды итоговых проектов</vt:lpstr>
      <vt:lpstr>Формы представления результатов проектной деятельности </vt:lpstr>
      <vt:lpstr>Как образовательные организации готовят учащихся к защите проекта? </vt:lpstr>
      <vt:lpstr>Как образовательные организации готовят учащихся к защите проекта? </vt:lpstr>
      <vt:lpstr>Как школа регулирует организацию проектной деятельности: </vt:lpstr>
      <vt:lpstr>Опыт гимназии 422</vt:lpstr>
      <vt:lpstr>Оценка проекта?</vt:lpstr>
      <vt:lpstr>Примеры подходов к оценки проекта</vt:lpstr>
      <vt:lpstr>Проект новой редакции стандарта</vt:lpstr>
      <vt:lpstr>Методические рекомендации</vt:lpstr>
      <vt:lpstr>Индивидуальный проект в старшей школе</vt:lpstr>
      <vt:lpstr>Критерии оценки инд. проекта</vt:lpstr>
      <vt:lpstr>Презентация PowerPoint</vt:lpstr>
      <vt:lpstr>Презентация PowerPoint</vt:lpstr>
      <vt:lpstr>Индивидуальный проект  (ФГОС СОО)в экспериментальном режиме</vt:lpstr>
      <vt:lpstr>А Ваше ОО готово к созданию индивидуальных итоговых проектов?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И ИНДИВИДУАЛЬНЫЙ ИТОГОВЫЙ ПРОЕКТ</dc:title>
  <dc:creator>ирина муштавинская</dc:creator>
  <cp:lastModifiedBy>Школа</cp:lastModifiedBy>
  <cp:revision>28</cp:revision>
  <cp:lastPrinted>2018-01-23T09:41:09Z</cp:lastPrinted>
  <dcterms:created xsi:type="dcterms:W3CDTF">2018-01-14T15:12:25Z</dcterms:created>
  <dcterms:modified xsi:type="dcterms:W3CDTF">2018-06-16T12:50:31Z</dcterms:modified>
</cp:coreProperties>
</file>