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2"/>
  </p:notesMasterIdLst>
  <p:sldIdLst>
    <p:sldId id="256" r:id="rId2"/>
    <p:sldId id="324" r:id="rId3"/>
    <p:sldId id="270" r:id="rId4"/>
    <p:sldId id="269" r:id="rId5"/>
    <p:sldId id="273" r:id="rId6"/>
    <p:sldId id="268" r:id="rId7"/>
    <p:sldId id="259" r:id="rId8"/>
    <p:sldId id="260" r:id="rId9"/>
    <p:sldId id="325" r:id="rId10"/>
    <p:sldId id="274" r:id="rId11"/>
    <p:sldId id="275" r:id="rId12"/>
    <p:sldId id="276" r:id="rId13"/>
    <p:sldId id="286" r:id="rId14"/>
    <p:sldId id="287" r:id="rId15"/>
    <p:sldId id="305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94" r:id="rId26"/>
    <p:sldId id="306" r:id="rId27"/>
    <p:sldId id="307" r:id="rId28"/>
    <p:sldId id="326" r:id="rId29"/>
    <p:sldId id="327" r:id="rId30"/>
    <p:sldId id="295" r:id="rId31"/>
    <p:sldId id="296" r:id="rId32"/>
    <p:sldId id="308" r:id="rId33"/>
    <p:sldId id="311" r:id="rId34"/>
    <p:sldId id="297" r:id="rId35"/>
    <p:sldId id="298" r:id="rId36"/>
    <p:sldId id="299" r:id="rId37"/>
    <p:sldId id="300" r:id="rId38"/>
    <p:sldId id="301" r:id="rId39"/>
    <p:sldId id="323" r:id="rId40"/>
    <p:sldId id="309" r:id="rId41"/>
    <p:sldId id="318" r:id="rId42"/>
    <p:sldId id="313" r:id="rId43"/>
    <p:sldId id="314" r:id="rId44"/>
    <p:sldId id="315" r:id="rId45"/>
    <p:sldId id="317" r:id="rId46"/>
    <p:sldId id="302" r:id="rId47"/>
    <p:sldId id="328" r:id="rId48"/>
    <p:sldId id="329" r:id="rId49"/>
    <p:sldId id="334" r:id="rId50"/>
    <p:sldId id="316" r:id="rId51"/>
    <p:sldId id="330" r:id="rId52"/>
    <p:sldId id="331" r:id="rId53"/>
    <p:sldId id="320" r:id="rId54"/>
    <p:sldId id="321" r:id="rId55"/>
    <p:sldId id="335" r:id="rId56"/>
    <p:sldId id="339" r:id="rId57"/>
    <p:sldId id="322" r:id="rId58"/>
    <p:sldId id="332" r:id="rId59"/>
    <p:sldId id="337" r:id="rId60"/>
    <p:sldId id="338" r:id="rId61"/>
    <p:sldId id="341" r:id="rId62"/>
    <p:sldId id="340" r:id="rId63"/>
    <p:sldId id="264" r:id="rId64"/>
    <p:sldId id="266" r:id="rId65"/>
    <p:sldId id="289" r:id="rId66"/>
    <p:sldId id="290" r:id="rId67"/>
    <p:sldId id="291" r:id="rId68"/>
    <p:sldId id="336" r:id="rId69"/>
    <p:sldId id="293" r:id="rId70"/>
    <p:sldId id="310" r:id="rId7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" d="100"/>
          <a:sy n="14" d="100"/>
        </p:scale>
        <p:origin x="-22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interSettings" Target="printerSettings/printerSettings1.bin"/><Relationship Id="rId74" Type="http://schemas.openxmlformats.org/officeDocument/2006/relationships/presProps" Target="presProps.xml"/><Relationship Id="rId75" Type="http://schemas.openxmlformats.org/officeDocument/2006/relationships/viewProps" Target="viewProps.xml"/><Relationship Id="rId76" Type="http://schemas.openxmlformats.org/officeDocument/2006/relationships/theme" Target="theme/theme1.xml"/><Relationship Id="rId77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1A561-349E-554E-B26C-690250623F6D}" type="datetimeFigureOut">
              <a:rPr lang="ru-RU" smtClean="0"/>
              <a:t>21.11.19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70B6C-00C9-124D-BCBF-D4F257FB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336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270B6C-00C9-124D-BCBF-D4F257FB9263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429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Техники применяются в беседах как со взрослыми, так и с детьми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0934E-2392-F447-8F28-11B741153619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785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Пояснить в</a:t>
            </a:r>
            <a:r>
              <a:rPr lang="ru-RU" baseline="0" dirty="0" smtClean="0"/>
              <a:t> связи с чем нечасто используется вопрос «Почему?». Дать пояснения по закрытым вопросам.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0934E-2392-F447-8F28-11B741153619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34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Пример с «Гадким утёнком» и с «эмоциональным дефектом»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270B6C-00C9-124D-BCBF-D4F257FB9263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023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270B6C-00C9-124D-BCBF-D4F257FB9263}" type="slidenum">
              <a:rPr lang="ru-RU" smtClean="0"/>
              <a:t>70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090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052737"/>
            <a:ext cx="8458200" cy="2664295"/>
          </a:xfrm>
        </p:spPr>
        <p:txBody>
          <a:bodyPr>
            <a:normAutofit/>
          </a:bodyPr>
          <a:lstStyle/>
          <a:p>
            <a:r>
              <a:rPr lang="ru-RU" b="1" dirty="0" err="1"/>
              <a:t>Буллинг</a:t>
            </a:r>
            <a:r>
              <a:rPr lang="ru-RU" b="1" dirty="0"/>
              <a:t> ( травля) в школьной среде: профилактика, работа с агрессорами и жертвами.</a:t>
            </a:r>
            <a:r>
              <a:rPr lang="ru-RU" dirty="0"/>
              <a:t>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Земляных М.В., к.м.н.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</a:t>
            </a:r>
            <a:r>
              <a:rPr lang="ru-RU" dirty="0" err="1" smtClean="0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Физический </a:t>
            </a:r>
            <a:r>
              <a:rPr lang="mr-IN" b="1" dirty="0" smtClean="0"/>
              <a:t>–</a:t>
            </a:r>
            <a:r>
              <a:rPr lang="ru-RU" b="1" dirty="0" smtClean="0"/>
              <a:t> пинки, удары, побои, толчки, щипки с нанесением телесных повреждений</a:t>
            </a:r>
          </a:p>
          <a:p>
            <a:r>
              <a:rPr lang="ru-RU" b="1" dirty="0" smtClean="0"/>
              <a:t>Сексуальный </a:t>
            </a:r>
            <a:r>
              <a:rPr lang="mr-IN" b="1" dirty="0" smtClean="0"/>
              <a:t>–</a:t>
            </a:r>
            <a:r>
              <a:rPr lang="ru-RU" b="1" dirty="0" smtClean="0"/>
              <a:t> унизительные действия или замечания сексуального характера</a:t>
            </a:r>
          </a:p>
          <a:p>
            <a:r>
              <a:rPr lang="ru-RU" b="1" dirty="0" smtClean="0"/>
              <a:t>Психологический </a:t>
            </a:r>
            <a:r>
              <a:rPr lang="ru-RU" b="1" dirty="0" err="1" smtClean="0"/>
              <a:t>буллинг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09630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Проявления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Активные формы унижения – оскорбления, постоянные замечания, высмеивание, присвоение кличек и т.п. </a:t>
            </a:r>
          </a:p>
          <a:p>
            <a:endParaRPr lang="ru-RU" b="1" dirty="0" smtClean="0"/>
          </a:p>
          <a:p>
            <a:r>
              <a:rPr lang="ru-RU" b="1" dirty="0" smtClean="0"/>
              <a:t>Изоляция и обструкция – отказываются играть, сидеть за одной партой, не приглашают на дни рождения и т.п.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74514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Проявления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Запугивание</a:t>
            </a:r>
          </a:p>
          <a:p>
            <a:r>
              <a:rPr lang="ru-RU" sz="3200" b="1" dirty="0" smtClean="0"/>
              <a:t>Вымогательство</a:t>
            </a:r>
          </a:p>
          <a:p>
            <a:r>
              <a:rPr lang="ru-RU" sz="3200" b="1" dirty="0" smtClean="0"/>
              <a:t>Обидные жесты</a:t>
            </a:r>
          </a:p>
          <a:p>
            <a:r>
              <a:rPr lang="ru-RU" sz="3200" b="1" dirty="0" smtClean="0"/>
              <a:t>Повреждение имущества</a:t>
            </a:r>
          </a:p>
          <a:p>
            <a:r>
              <a:rPr lang="ru-RU" sz="3200" b="1" dirty="0" err="1" smtClean="0"/>
              <a:t>Кибербуллинг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071326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Группы риска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Дети с проблемами здоровья – носящие очки, со сниженным слухом, двигательными нарушениями, эпилепсией, тиками, гиперкинезами, заиканием, </a:t>
            </a:r>
            <a:r>
              <a:rPr lang="ru-RU" b="1" dirty="0" err="1" smtClean="0"/>
              <a:t>дислалией</a:t>
            </a:r>
            <a:r>
              <a:rPr lang="ru-RU" b="1" dirty="0" smtClean="0"/>
              <a:t>, </a:t>
            </a:r>
            <a:r>
              <a:rPr lang="ru-RU" b="1" dirty="0" err="1" smtClean="0"/>
              <a:t>дисграфией</a:t>
            </a:r>
            <a:endParaRPr lang="ru-RU" b="1" dirty="0" smtClean="0"/>
          </a:p>
          <a:p>
            <a:r>
              <a:rPr lang="ru-RU" b="1" dirty="0" smtClean="0"/>
              <a:t>Дети с особенностями в поведении – </a:t>
            </a:r>
            <a:r>
              <a:rPr lang="ru-RU" b="1" dirty="0" err="1" smtClean="0"/>
              <a:t>гиперактивность</a:t>
            </a:r>
            <a:r>
              <a:rPr lang="ru-RU" b="1" dirty="0" smtClean="0"/>
              <a:t> и импульсивность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178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Группы риска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Дети с отсутствием опыта взаимодействия в коллективе – «домашние дети»</a:t>
            </a:r>
          </a:p>
          <a:p>
            <a:r>
              <a:rPr lang="ru-RU" b="1" dirty="0" smtClean="0"/>
              <a:t>Дети с нарушениями развития</a:t>
            </a:r>
          </a:p>
          <a:p>
            <a:r>
              <a:rPr lang="ru-RU" b="1" dirty="0" smtClean="0"/>
              <a:t>Дети с особенностями внешности : веснушки, повышенный вес, рыжий цвет волос и т.п. </a:t>
            </a:r>
          </a:p>
          <a:p>
            <a:r>
              <a:rPr lang="ru-RU" b="1" dirty="0" smtClean="0"/>
              <a:t>Дети со «смешными» именами и фамилиями</a:t>
            </a:r>
          </a:p>
          <a:p>
            <a:r>
              <a:rPr lang="ru-RU" b="1" dirty="0"/>
              <a:t>Дети , имеющие другую национальность или расу ( зависит от контекста страны </a:t>
            </a:r>
            <a:r>
              <a:rPr lang="mr-IN" b="1" dirty="0"/>
              <a:t>–</a:t>
            </a:r>
            <a:r>
              <a:rPr lang="ru-RU" b="1" dirty="0"/>
              <a:t> например, </a:t>
            </a:r>
            <a:r>
              <a:rPr lang="ru-RU" b="1" dirty="0" smtClean="0"/>
              <a:t>дети </a:t>
            </a:r>
            <a:r>
              <a:rPr lang="ru-RU" b="1" dirty="0"/>
              <a:t>мигрантов из стран </a:t>
            </a:r>
            <a:r>
              <a:rPr lang="ru-RU" b="1" dirty="0" smtClean="0"/>
              <a:t>Центральной Азии </a:t>
            </a:r>
            <a:r>
              <a:rPr lang="ru-RU" b="1" dirty="0"/>
              <a:t>)</a:t>
            </a:r>
          </a:p>
          <a:p>
            <a:r>
              <a:rPr lang="ru-RU" b="1" dirty="0"/>
              <a:t>Дети, которые ведут себя несоответственно стандартным представлениям  о поведении, свойственном их биологическому полу, например девочки, которые  играют в «мальчишечьи» игры и мальчики, которые любят готовить, шить.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551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Психологические факторы риска </a:t>
            </a:r>
            <a:r>
              <a:rPr lang="ru-RU" dirty="0" err="1" smtClean="0"/>
              <a:t>буллеров</a:t>
            </a:r>
            <a:r>
              <a:rPr lang="ru-RU" dirty="0" smtClean="0"/>
              <a:t> ( обидчиков, агрессоров)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Агрессивны в других ситуациях и обстоятельствах (семья, спортивная секция)</a:t>
            </a:r>
          </a:p>
          <a:p>
            <a:r>
              <a:rPr lang="ru-RU" dirty="0" smtClean="0"/>
              <a:t>Считает себя популярным, крутым</a:t>
            </a:r>
          </a:p>
          <a:p>
            <a:r>
              <a:rPr lang="ru-RU" dirty="0" smtClean="0"/>
              <a:t>Считает, что жертва заслужила наказание</a:t>
            </a:r>
          </a:p>
          <a:p>
            <a:r>
              <a:rPr lang="ru-RU" dirty="0" smtClean="0"/>
              <a:t>Имеет трудности с переживанием чувства вины и стыда</a:t>
            </a:r>
          </a:p>
          <a:p>
            <a:r>
              <a:rPr lang="ru-RU" dirty="0" smtClean="0"/>
              <a:t>Не склонен к проявлению </a:t>
            </a:r>
            <a:r>
              <a:rPr lang="ru-RU" dirty="0" err="1" smtClean="0"/>
              <a:t>эмпатии</a:t>
            </a:r>
            <a:endParaRPr lang="ru-RU" dirty="0" smtClean="0"/>
          </a:p>
          <a:p>
            <a:r>
              <a:rPr lang="ru-RU" dirty="0" smtClean="0"/>
              <a:t>Имеет хорошее чувство юмора</a:t>
            </a:r>
          </a:p>
          <a:p>
            <a:r>
              <a:rPr lang="ru-RU" dirty="0" smtClean="0"/>
              <a:t>Нередко внешне привлекателен</a:t>
            </a:r>
          </a:p>
          <a:p>
            <a:r>
              <a:rPr lang="ru-RU" dirty="0" smtClean="0"/>
              <a:t>Часто воспитывался/</a:t>
            </a:r>
            <a:r>
              <a:rPr lang="ru-RU" dirty="0" err="1" smtClean="0"/>
              <a:t>лась</a:t>
            </a:r>
            <a:r>
              <a:rPr lang="ru-RU" dirty="0" smtClean="0"/>
              <a:t> в семье, где присутствовали амбивалентность в воспитании («иди сюда </a:t>
            </a:r>
            <a:r>
              <a:rPr lang="mr-IN" dirty="0" smtClean="0"/>
              <a:t>–</a:t>
            </a:r>
            <a:r>
              <a:rPr lang="ru-RU" dirty="0" smtClean="0"/>
              <a:t>стой там»)и не было эмоционального контакта </a:t>
            </a:r>
          </a:p>
          <a:p>
            <a:r>
              <a:rPr lang="ru-RU" dirty="0" smtClean="0"/>
              <a:t>Может иметь как хорошее, так и посредственное интеллектуальное развитие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5954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Он-</a:t>
            </a:r>
            <a:r>
              <a:rPr lang="ru-RU" dirty="0" err="1" smtClean="0"/>
              <a:t>лайн</a:t>
            </a:r>
            <a:r>
              <a:rPr lang="ru-RU" dirty="0" smtClean="0"/>
              <a:t> </a:t>
            </a:r>
            <a:r>
              <a:rPr lang="ru-RU" dirty="0" err="1" smtClean="0"/>
              <a:t>буллинг</a:t>
            </a:r>
            <a:r>
              <a:rPr lang="ru-RU" dirty="0" smtClean="0"/>
              <a:t> ( травля в Интернете, </a:t>
            </a:r>
            <a:r>
              <a:rPr lang="ru-RU" dirty="0" err="1" smtClean="0"/>
              <a:t>кибербуллинг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/>
              <a:t>Кибербуллинг</a:t>
            </a:r>
            <a:r>
              <a:rPr lang="ru-RU" b="1" dirty="0" smtClean="0"/>
              <a:t>  - травля с использованием Интернета и мобильной связи.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82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Он-</a:t>
            </a:r>
            <a:r>
              <a:rPr lang="ru-RU" dirty="0" err="1" smtClean="0"/>
              <a:t>лайн</a:t>
            </a:r>
            <a:r>
              <a:rPr lang="ru-RU" dirty="0" smtClean="0"/>
              <a:t> </a:t>
            </a:r>
            <a:r>
              <a:rPr lang="ru-RU" dirty="0" err="1" smtClean="0"/>
              <a:t>буллинг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Травля </a:t>
            </a:r>
            <a:r>
              <a:rPr lang="ru-RU" dirty="0"/>
              <a:t>в </a:t>
            </a:r>
            <a:r>
              <a:rPr lang="ru-RU" dirty="0" smtClean="0"/>
              <a:t>Интернете </a:t>
            </a:r>
            <a:r>
              <a:rPr lang="mr-IN" dirty="0" smtClean="0"/>
              <a:t>–</a:t>
            </a:r>
            <a:r>
              <a:rPr lang="ru-RU" dirty="0" smtClean="0"/>
              <a:t> метод унижения </a:t>
            </a:r>
            <a:r>
              <a:rPr lang="ru-RU" dirty="0"/>
              <a:t>человека, подавления его </a:t>
            </a:r>
            <a:r>
              <a:rPr lang="ru-RU" dirty="0" smtClean="0"/>
              <a:t>достоинства следующими путями:</a:t>
            </a:r>
          </a:p>
          <a:p>
            <a:r>
              <a:rPr lang="ru-RU" dirty="0" smtClean="0"/>
              <a:t> путём </a:t>
            </a:r>
            <a:r>
              <a:rPr lang="ru-RU" dirty="0"/>
              <a:t>публикации различных текстов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путём </a:t>
            </a:r>
            <a:r>
              <a:rPr lang="ru-RU" dirty="0"/>
              <a:t>размещения </a:t>
            </a:r>
            <a:r>
              <a:rPr lang="ru-RU" dirty="0" smtClean="0"/>
              <a:t> </a:t>
            </a:r>
            <a:r>
              <a:rPr lang="ru-RU" dirty="0"/>
              <a:t>фото- и видеоматериалов оскорбительного характера.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Материалы распространяются в  </a:t>
            </a:r>
            <a:r>
              <a:rPr lang="ru-RU" dirty="0"/>
              <a:t>социальных сетях, </a:t>
            </a:r>
            <a:r>
              <a:rPr lang="ru-RU" dirty="0" smtClean="0"/>
              <a:t>через </a:t>
            </a:r>
            <a:r>
              <a:rPr lang="ru-RU" dirty="0"/>
              <a:t>электронную почту</a:t>
            </a:r>
            <a:r>
              <a:rPr lang="ru-RU" dirty="0" smtClean="0"/>
              <a:t>, </a:t>
            </a:r>
            <a:r>
              <a:rPr lang="en-US" dirty="0" err="1" smtClean="0"/>
              <a:t>WhatsApp</a:t>
            </a:r>
            <a:r>
              <a:rPr lang="en-US" dirty="0" smtClean="0"/>
              <a:t> </a:t>
            </a:r>
            <a:r>
              <a:rPr lang="ru-RU" dirty="0" smtClean="0"/>
              <a:t>и т.п.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670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Он-</a:t>
            </a:r>
            <a:r>
              <a:rPr lang="ru-RU" dirty="0" err="1" smtClean="0"/>
              <a:t>лайн</a:t>
            </a:r>
            <a:r>
              <a:rPr lang="ru-RU" dirty="0" smtClean="0"/>
              <a:t> </a:t>
            </a:r>
            <a:r>
              <a:rPr lang="ru-RU" dirty="0" err="1" smtClean="0"/>
              <a:t>буллинг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Травля </a:t>
            </a:r>
            <a:r>
              <a:rPr lang="ru-RU" dirty="0"/>
              <a:t>в </a:t>
            </a:r>
            <a:r>
              <a:rPr lang="ru-RU" dirty="0" smtClean="0"/>
              <a:t>Интернете </a:t>
            </a:r>
            <a:r>
              <a:rPr lang="mr-IN" dirty="0" smtClean="0"/>
              <a:t>–</a:t>
            </a:r>
            <a:r>
              <a:rPr lang="ru-RU" dirty="0" smtClean="0"/>
              <a:t> метод унижения </a:t>
            </a:r>
            <a:r>
              <a:rPr lang="ru-RU" dirty="0"/>
              <a:t>человека, подавления его </a:t>
            </a:r>
            <a:r>
              <a:rPr lang="ru-RU" dirty="0" smtClean="0"/>
              <a:t>достоинства следующими путями:</a:t>
            </a:r>
          </a:p>
          <a:p>
            <a:r>
              <a:rPr lang="ru-RU" dirty="0" smtClean="0"/>
              <a:t> путём </a:t>
            </a:r>
            <a:r>
              <a:rPr lang="ru-RU" dirty="0"/>
              <a:t>публикации различных текстов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путём </a:t>
            </a:r>
            <a:r>
              <a:rPr lang="ru-RU" dirty="0"/>
              <a:t>размещения </a:t>
            </a:r>
            <a:r>
              <a:rPr lang="ru-RU" dirty="0" smtClean="0"/>
              <a:t> </a:t>
            </a:r>
            <a:r>
              <a:rPr lang="ru-RU" dirty="0"/>
              <a:t>фото- и видеоматериалов оскорбительного характера.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Материалы распространяются в  </a:t>
            </a:r>
            <a:r>
              <a:rPr lang="ru-RU" dirty="0"/>
              <a:t>социальных сетях, </a:t>
            </a:r>
            <a:r>
              <a:rPr lang="ru-RU" dirty="0" smtClean="0"/>
              <a:t>через </a:t>
            </a:r>
            <a:r>
              <a:rPr lang="ru-RU" dirty="0"/>
              <a:t>электронную почту</a:t>
            </a:r>
            <a:r>
              <a:rPr lang="ru-RU" dirty="0" smtClean="0"/>
              <a:t>, </a:t>
            </a:r>
            <a:r>
              <a:rPr lang="en-US" dirty="0" err="1" smtClean="0"/>
              <a:t>WhatsApp</a:t>
            </a:r>
            <a:r>
              <a:rPr lang="en-US" dirty="0" smtClean="0"/>
              <a:t> </a:t>
            </a:r>
            <a:r>
              <a:rPr lang="ru-RU" dirty="0" smtClean="0"/>
              <a:t>и т.п.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249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2016224"/>
          </a:xfrm>
        </p:spPr>
        <p:txBody>
          <a:bodyPr>
            <a:normAutofit/>
          </a:bodyPr>
          <a:lstStyle/>
          <a:p>
            <a:r>
              <a:rPr lang="ru-RU" dirty="0" smtClean="0"/>
              <a:t>Психологические факторы риска потенциальных жертв он-</a:t>
            </a:r>
            <a:r>
              <a:rPr lang="ru-RU" dirty="0" err="1" smtClean="0"/>
              <a:t>лайн</a:t>
            </a:r>
            <a:r>
              <a:rPr lang="ru-RU" dirty="0" smtClean="0"/>
              <a:t> </a:t>
            </a:r>
            <a:r>
              <a:rPr lang="ru-RU" dirty="0" err="1" smtClean="0"/>
              <a:t>буллинга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793608"/>
          </a:xfrm>
        </p:spPr>
        <p:txBody>
          <a:bodyPr/>
          <a:lstStyle/>
          <a:p>
            <a:r>
              <a:rPr lang="ru-RU" dirty="0" smtClean="0"/>
              <a:t>Низкая самооценка</a:t>
            </a:r>
          </a:p>
          <a:p>
            <a:r>
              <a:rPr lang="ru-RU" dirty="0" smtClean="0"/>
              <a:t>Слабые контакты в реальном мире</a:t>
            </a:r>
          </a:p>
          <a:p>
            <a:r>
              <a:rPr lang="ru-RU" dirty="0" smtClean="0"/>
              <a:t>Проблемы с внешностью ( реальные или вымышленные)</a:t>
            </a:r>
          </a:p>
          <a:p>
            <a:r>
              <a:rPr lang="ru-RU" dirty="0" smtClean="0"/>
              <a:t>Нарушения развития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5325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Ваши ожидания?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особенно интересует Вас в заявленной теме?</a:t>
            </a:r>
          </a:p>
          <a:p>
            <a:r>
              <a:rPr lang="ru-RU" dirty="0" smtClean="0"/>
              <a:t>Есть ли у Вас опыт работы с ситуациями </a:t>
            </a:r>
            <a:r>
              <a:rPr lang="ru-RU" dirty="0" err="1" smtClean="0"/>
              <a:t>буллинга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Если да, то что решалось , а что было  сложным в этих ситуациях?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2820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Психологические факторы риска он-</a:t>
            </a:r>
            <a:r>
              <a:rPr lang="ru-RU" dirty="0" err="1" smtClean="0"/>
              <a:t>лайн</a:t>
            </a:r>
            <a:r>
              <a:rPr lang="ru-RU" dirty="0" smtClean="0"/>
              <a:t> </a:t>
            </a:r>
            <a:r>
              <a:rPr lang="ru-RU" dirty="0" err="1" smtClean="0"/>
              <a:t>буллеров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Низкая самооценка, неуверенность в себе</a:t>
            </a:r>
            <a:r>
              <a:rPr lang="en-US" dirty="0" smtClean="0"/>
              <a:t> ( </a:t>
            </a:r>
            <a:r>
              <a:rPr lang="ru-RU" dirty="0" smtClean="0"/>
              <a:t>могут быть и прямо противоположные качества)</a:t>
            </a:r>
          </a:p>
          <a:p>
            <a:r>
              <a:rPr lang="ru-RU" dirty="0" smtClean="0"/>
              <a:t>Высокий разряд агрессии , который может и не реализовываться в реальности</a:t>
            </a:r>
          </a:p>
          <a:p>
            <a:r>
              <a:rPr lang="ru-RU" dirty="0" smtClean="0"/>
              <a:t>Тенденция к лидерству любой ценой</a:t>
            </a:r>
          </a:p>
          <a:p>
            <a:r>
              <a:rPr lang="ru-RU" dirty="0" err="1" smtClean="0"/>
              <a:t>Несформированность</a:t>
            </a:r>
            <a:r>
              <a:rPr lang="ru-RU" dirty="0" smtClean="0"/>
              <a:t> таких сложных эмоциональных комплексов, как сострадание, сопереживание, жалость, а так же другие черты, которые встречаются у </a:t>
            </a:r>
            <a:r>
              <a:rPr lang="ru-RU" dirty="0" err="1" smtClean="0"/>
              <a:t>буллеров</a:t>
            </a:r>
            <a:r>
              <a:rPr lang="ru-RU" dirty="0" smtClean="0"/>
              <a:t> </a:t>
            </a:r>
            <a:r>
              <a:rPr lang="ru-RU" dirty="0" err="1" smtClean="0"/>
              <a:t>офф-лайн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520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 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" b="24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76869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Сексуальные злоупотребления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Действия:</a:t>
            </a:r>
          </a:p>
          <a:p>
            <a:r>
              <a:rPr lang="ru-RU" dirty="0" smtClean="0"/>
              <a:t>Настойчивые предложения выслать фото в купальнике или обнажённой ( обнажённым)</a:t>
            </a:r>
          </a:p>
          <a:p>
            <a:r>
              <a:rPr lang="ru-RU" dirty="0" smtClean="0"/>
              <a:t>Скабрёзные шутки, высказывания и/или прямые предложения сексуальных контактов, участия в производстве порнографической продукции</a:t>
            </a:r>
          </a:p>
          <a:p>
            <a:r>
              <a:rPr lang="ru-RU" dirty="0" smtClean="0"/>
              <a:t>Настойчивые предложения со стороны незнакомых или малознакомых людей встретиться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271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Шантаж</a:t>
            </a:r>
          </a:p>
          <a:p>
            <a:r>
              <a:rPr lang="ru-RU" dirty="0" smtClean="0"/>
              <a:t>Сексуальное насилие</a:t>
            </a:r>
          </a:p>
          <a:p>
            <a:r>
              <a:rPr lang="ru-RU" dirty="0" smtClean="0"/>
              <a:t>Использование в производстве порнографии</a:t>
            </a:r>
          </a:p>
          <a:p>
            <a:r>
              <a:rPr lang="ru-RU" dirty="0" smtClean="0"/>
              <a:t>Коммерческая сексуальная эксплуатация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9678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Психологические факторы риска потенциальных жертв сексуальных злоупотреблений он-</a:t>
            </a:r>
            <a:r>
              <a:rPr lang="ru-RU" dirty="0" err="1" smtClean="0"/>
              <a:t>лайн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865616"/>
          </a:xfrm>
        </p:spPr>
        <p:txBody>
          <a:bodyPr/>
          <a:lstStyle/>
          <a:p>
            <a:r>
              <a:rPr lang="ru-RU" dirty="0" smtClean="0"/>
              <a:t>Отсутствие навыков безопасного поведения</a:t>
            </a:r>
          </a:p>
          <a:p>
            <a:r>
              <a:rPr lang="ru-RU" dirty="0" smtClean="0"/>
              <a:t>Нарушения развития ( как интеллектуального, так и эмоционального)</a:t>
            </a:r>
          </a:p>
          <a:p>
            <a:r>
              <a:rPr lang="ru-RU" dirty="0" smtClean="0"/>
              <a:t>Нехватка эмоциональных контактов</a:t>
            </a:r>
          </a:p>
          <a:p>
            <a:r>
              <a:rPr lang="ru-RU" dirty="0" err="1" smtClean="0"/>
              <a:t>Несформированность</a:t>
            </a:r>
            <a:r>
              <a:rPr lang="ru-RU" dirty="0" smtClean="0"/>
              <a:t> критического мышления</a:t>
            </a:r>
          </a:p>
          <a:p>
            <a:r>
              <a:rPr lang="ru-RU" dirty="0" smtClean="0"/>
              <a:t>Раннее половое созревание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6087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Последствия </a:t>
            </a:r>
            <a:r>
              <a:rPr lang="ru-RU" b="1" dirty="0" err="1" smtClean="0"/>
              <a:t>буллинга</a:t>
            </a:r>
            <a:r>
              <a:rPr lang="ru-RU" b="1" dirty="0" smtClean="0"/>
              <a:t> (для жертв)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Неврозы</a:t>
            </a:r>
          </a:p>
          <a:p>
            <a:r>
              <a:rPr lang="ru-RU" b="1" dirty="0" smtClean="0"/>
              <a:t>Психосоматические расстройства</a:t>
            </a:r>
          </a:p>
          <a:p>
            <a:r>
              <a:rPr lang="ru-RU" b="1" dirty="0" smtClean="0"/>
              <a:t>Посттравматическое стрессовое расстройство </a:t>
            </a:r>
          </a:p>
          <a:p>
            <a:r>
              <a:rPr lang="ru-RU" b="1" dirty="0" smtClean="0"/>
              <a:t>Депрессия и суицидальные намерения</a:t>
            </a:r>
          </a:p>
          <a:p>
            <a:pPr marL="109728" indent="0">
              <a:buNone/>
            </a:pPr>
            <a:r>
              <a:rPr lang="en-US" b="1" dirty="0" smtClean="0"/>
              <a:t>* </a:t>
            </a:r>
            <a:r>
              <a:rPr lang="ru-RU" dirty="0"/>
              <a:t>Последствия, перечисленные в слайде являются одновременно и признаками: поведение таких детей часто развивается по трём сценариям. Первый – тенденции к </a:t>
            </a:r>
            <a:r>
              <a:rPr lang="ru-RU" dirty="0" err="1"/>
              <a:t>гиперактивному</a:t>
            </a:r>
            <a:r>
              <a:rPr lang="ru-RU" dirty="0"/>
              <a:t>, демонстративному поведению, часто с </a:t>
            </a:r>
            <a:r>
              <a:rPr lang="ru-RU" dirty="0" smtClean="0"/>
              <a:t>демонстративным/ клоунским </a:t>
            </a:r>
            <a:r>
              <a:rPr lang="ru-RU" dirty="0"/>
              <a:t>и даже асоциальным оттенком. Второй : формирование позиции «ребёнка-жертвы», с постоянным чувством того, что они не такие , как все. Такие дети ищут поддержку, похвалу и готовы принять её от любого, что является почвой для формирования со-зависимости. Третий </a:t>
            </a:r>
            <a:r>
              <a:rPr lang="ru-RU" dirty="0" smtClean="0"/>
              <a:t>сценарий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ru-RU" dirty="0" smtClean="0"/>
              <a:t>психопатологический </a:t>
            </a:r>
            <a:r>
              <a:rPr lang="ru-RU" dirty="0"/>
              <a:t>– тревожно-</a:t>
            </a:r>
            <a:r>
              <a:rPr lang="ru-RU" dirty="0" smtClean="0"/>
              <a:t>невротические, депрессивные расстройства, ПТСР, расстройства адаптации.</a:t>
            </a:r>
            <a:endParaRPr lang="ru-RU" dirty="0"/>
          </a:p>
          <a:p>
            <a:pPr marL="109728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75674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Последствия </a:t>
            </a:r>
            <a:r>
              <a:rPr lang="ru-RU" dirty="0" err="1" smtClean="0"/>
              <a:t>буллинга</a:t>
            </a:r>
            <a:r>
              <a:rPr lang="ru-RU" dirty="0" smtClean="0"/>
              <a:t> ( для </a:t>
            </a:r>
            <a:r>
              <a:rPr lang="ru-RU" dirty="0" err="1" smtClean="0"/>
              <a:t>буллеров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Формирование </a:t>
            </a:r>
            <a:r>
              <a:rPr lang="ru-RU" dirty="0" err="1" smtClean="0"/>
              <a:t>девиантного</a:t>
            </a:r>
            <a:r>
              <a:rPr lang="ru-RU" dirty="0" smtClean="0"/>
              <a:t> и </a:t>
            </a:r>
            <a:r>
              <a:rPr lang="ru-RU" dirty="0" err="1" smtClean="0"/>
              <a:t>делинквентного</a:t>
            </a:r>
            <a:r>
              <a:rPr lang="ru-RU" dirty="0" smtClean="0"/>
              <a:t> поведения</a:t>
            </a:r>
          </a:p>
          <a:p>
            <a:r>
              <a:rPr lang="ru-RU" dirty="0" smtClean="0"/>
              <a:t>Формирование расстройств личности </a:t>
            </a:r>
            <a:r>
              <a:rPr lang="ru-RU" dirty="0" err="1" smtClean="0"/>
              <a:t>диссоциального</a:t>
            </a:r>
            <a:r>
              <a:rPr lang="ru-RU" dirty="0" smtClean="0"/>
              <a:t> типа</a:t>
            </a:r>
          </a:p>
          <a:p>
            <a:endParaRPr lang="ru-RU" dirty="0"/>
          </a:p>
          <a:p>
            <a:pPr marL="109728" indent="0">
              <a:buNone/>
            </a:pPr>
            <a:r>
              <a:rPr lang="en-US" dirty="0" smtClean="0"/>
              <a:t>* </a:t>
            </a:r>
            <a:r>
              <a:rPr lang="ru-RU" dirty="0" smtClean="0"/>
              <a:t>У некоторых подростковых групп изначально популярен устав АУЕ ( арестантское </a:t>
            </a:r>
            <a:r>
              <a:rPr lang="ru-RU" dirty="0" err="1" smtClean="0"/>
              <a:t>уркаганское</a:t>
            </a:r>
            <a:r>
              <a:rPr lang="ru-RU" dirty="0" smtClean="0"/>
              <a:t>  единство), что является значимым фактором риска формирования </a:t>
            </a:r>
            <a:r>
              <a:rPr lang="ru-RU" dirty="0" err="1" smtClean="0"/>
              <a:t>делинквентного</a:t>
            </a:r>
            <a:r>
              <a:rPr lang="ru-RU" dirty="0" smtClean="0"/>
              <a:t>, жестокого, агрессивного поведения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523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Факторы, способствующие </a:t>
            </a:r>
            <a:r>
              <a:rPr lang="ru-RU" dirty="0" err="1" smtClean="0"/>
              <a:t>буллингу</a:t>
            </a:r>
            <a:r>
              <a:rPr lang="ru-RU" dirty="0" smtClean="0"/>
              <a:t> в школе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Отсутствие контроля за поведением на переменах , в том числе и в столовых, туалетах (!), раздевалках, укромных уголках</a:t>
            </a:r>
          </a:p>
          <a:p>
            <a:r>
              <a:rPr lang="ru-RU" dirty="0" smtClean="0"/>
              <a:t>Позиция равнодушия со стороны учителей и даже поощрение </a:t>
            </a:r>
            <a:r>
              <a:rPr lang="ru-RU" dirty="0" err="1" smtClean="0"/>
              <a:t>буллинга</a:t>
            </a:r>
            <a:r>
              <a:rPr lang="ru-RU" dirty="0" smtClean="0"/>
              <a:t> ( есть случаи, когда учитель инициирует </a:t>
            </a:r>
            <a:r>
              <a:rPr lang="ru-RU" dirty="0" err="1" smtClean="0"/>
              <a:t>буллинг</a:t>
            </a:r>
            <a:r>
              <a:rPr lang="ru-RU" dirty="0" smtClean="0"/>
              <a:t> и затем поддерживает его)</a:t>
            </a:r>
          </a:p>
          <a:p>
            <a:r>
              <a:rPr lang="ru-RU" dirty="0" smtClean="0"/>
              <a:t>Непризнание существования проблемы и её замалчивание</a:t>
            </a:r>
          </a:p>
          <a:p>
            <a:r>
              <a:rPr lang="ru-RU" dirty="0" smtClean="0"/>
              <a:t>Отсутствие в школе атмосферы справедливости и неотвратимости наказания за травлю и насилие в отношении других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5806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Юридические аспекты </a:t>
            </a:r>
            <a:r>
              <a:rPr lang="ru-RU" dirty="0" err="1" smtClean="0"/>
              <a:t>буллинга</a:t>
            </a:r>
            <a:r>
              <a:rPr lang="ru-RU" dirty="0" smtClean="0"/>
              <a:t> и </a:t>
            </a:r>
            <a:r>
              <a:rPr lang="ru-RU" dirty="0" err="1" smtClean="0"/>
              <a:t>кибербуллинга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Детям до 14 лет не грозит уголовная ответственность, но родители могут быть привлечены к ответственности по ст. 5.35 КоАП РФ </a:t>
            </a:r>
            <a:r>
              <a:rPr lang="mr-IN" dirty="0" smtClean="0"/>
              <a:t>–</a:t>
            </a:r>
            <a:r>
              <a:rPr lang="ru-RU" dirty="0" smtClean="0"/>
              <a:t> «Неисполнение родителями или иными законными представителями несовершеннолетних обязанностей по содержанию и воспитанию несовершеннолетних»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0445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Юридические аспекты </a:t>
            </a:r>
            <a:r>
              <a:rPr lang="ru-RU" dirty="0" err="1" smtClean="0"/>
              <a:t>буллинга</a:t>
            </a:r>
            <a:r>
              <a:rPr lang="ru-RU" dirty="0" smtClean="0"/>
              <a:t> и </a:t>
            </a:r>
            <a:r>
              <a:rPr lang="ru-RU" dirty="0" err="1" smtClean="0"/>
              <a:t>кибербуллинга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После 14 лет </a:t>
            </a:r>
            <a:r>
              <a:rPr lang="mr-IN" dirty="0" smtClean="0"/>
              <a:t>–</a:t>
            </a:r>
            <a:r>
              <a:rPr lang="ru-RU" dirty="0" smtClean="0"/>
              <a:t> если </a:t>
            </a:r>
            <a:r>
              <a:rPr lang="ru-RU" dirty="0" err="1" smtClean="0"/>
              <a:t>буллинг</a:t>
            </a:r>
            <a:r>
              <a:rPr lang="ru-RU" dirty="0" smtClean="0"/>
              <a:t> или </a:t>
            </a:r>
            <a:r>
              <a:rPr lang="ru-RU" dirty="0" err="1" smtClean="0"/>
              <a:t>кибербуллинг</a:t>
            </a:r>
            <a:r>
              <a:rPr lang="ru-RU" dirty="0" smtClean="0"/>
              <a:t> приводят к нарушению психического здоровья , то подростки могут нести частичную уголовную ответственность по ст. 111 УК РФ «Умышленное причинение тяжкого вреда здоровью»</a:t>
            </a:r>
          </a:p>
          <a:p>
            <a:r>
              <a:rPr lang="ru-RU" dirty="0" smtClean="0"/>
              <a:t>С 16 лет </a:t>
            </a:r>
            <a:r>
              <a:rPr lang="mr-IN" dirty="0" smtClean="0"/>
              <a:t>–</a:t>
            </a:r>
            <a:r>
              <a:rPr lang="ru-RU" dirty="0" smtClean="0"/>
              <a:t> полная уголовная ответственность по ст.110.1 «Склонение к совершению самоубийства», ст.128.1 «О клевете», ст.282 «Возбуждение ненависти либо вражды, а равно унижение человеческого достоинства» ( в статье указан Интернет как возможный информационный носитель враждебных действий)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27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тем первого дня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Буллинг</a:t>
            </a:r>
            <a:r>
              <a:rPr lang="ru-RU" dirty="0" smtClean="0"/>
              <a:t> , </a:t>
            </a:r>
            <a:r>
              <a:rPr lang="ru-RU" dirty="0" err="1" smtClean="0"/>
              <a:t>моббинг</a:t>
            </a:r>
            <a:r>
              <a:rPr lang="ru-RU" dirty="0" smtClean="0"/>
              <a:t> ( определения, виды, признаки и последствия)</a:t>
            </a:r>
          </a:p>
          <a:p>
            <a:r>
              <a:rPr lang="ru-RU" dirty="0" smtClean="0"/>
              <a:t>Юридические аспекты</a:t>
            </a:r>
          </a:p>
          <a:p>
            <a:r>
              <a:rPr lang="ru-RU" dirty="0" smtClean="0"/>
              <a:t>Методы  выявления </a:t>
            </a:r>
            <a:r>
              <a:rPr lang="ru-RU" dirty="0" err="1" smtClean="0"/>
              <a:t>буллинга</a:t>
            </a:r>
            <a:endParaRPr lang="ru-RU" dirty="0" smtClean="0"/>
          </a:p>
          <a:p>
            <a:r>
              <a:rPr lang="ru-RU" dirty="0" smtClean="0"/>
              <a:t>Алгоритм действий при выявлении </a:t>
            </a:r>
            <a:r>
              <a:rPr lang="ru-RU" dirty="0" err="1" smtClean="0"/>
              <a:t>буллинга</a:t>
            </a:r>
            <a:endParaRPr lang="ru-RU" dirty="0" smtClean="0"/>
          </a:p>
          <a:p>
            <a:r>
              <a:rPr lang="ru-RU" dirty="0" smtClean="0"/>
              <a:t>Первичное интервью с жертвами и агрессорами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82387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Диагностика </a:t>
            </a:r>
            <a:r>
              <a:rPr lang="ru-RU" dirty="0" err="1" smtClean="0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До сих пор признаётся крайне сложной</a:t>
            </a:r>
          </a:p>
          <a:p>
            <a:pPr marL="109728" indent="0">
              <a:buNone/>
            </a:pPr>
            <a:r>
              <a:rPr lang="ru-RU" b="1" dirty="0" smtClean="0"/>
              <a:t>Особое внимание советуют обращать на сочетание : </a:t>
            </a:r>
          </a:p>
          <a:p>
            <a:r>
              <a:rPr lang="ru-RU" dirty="0" smtClean="0"/>
              <a:t>эмоциональных нарушений ( подавленность, отгороженность или, наоборот, демонстративность) </a:t>
            </a:r>
          </a:p>
          <a:p>
            <a:r>
              <a:rPr lang="ru-RU" dirty="0"/>
              <a:t>п</a:t>
            </a:r>
            <a:r>
              <a:rPr lang="ru-RU" dirty="0" smtClean="0"/>
              <a:t>оведенческих нарушений ( избегание, вплоть до отказов от школы)</a:t>
            </a:r>
          </a:p>
          <a:p>
            <a:r>
              <a:rPr lang="ru-RU" dirty="0" smtClean="0"/>
              <a:t>Физических симптомов ( головные боли, тошнота, рвота)</a:t>
            </a:r>
          </a:p>
          <a:p>
            <a:r>
              <a:rPr lang="ru-RU" dirty="0" smtClean="0"/>
              <a:t>Телесных повреждений </a:t>
            </a:r>
            <a:r>
              <a:rPr lang="mr-IN" dirty="0" smtClean="0"/>
              <a:t>–</a:t>
            </a:r>
            <a:r>
              <a:rPr lang="ru-RU" dirty="0" smtClean="0"/>
              <a:t> это сигнал требующий СЕРЬЁЗНОГО внимания и прояснения ситуации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434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Диагностика </a:t>
            </a:r>
            <a:r>
              <a:rPr lang="ru-RU" dirty="0" err="1" smtClean="0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err="1" smtClean="0"/>
              <a:t>Буллинг</a:t>
            </a:r>
            <a:r>
              <a:rPr lang="ru-RU" dirty="0" smtClean="0"/>
              <a:t> чаще всего обнаруживают в следующих ситуациях:</a:t>
            </a:r>
          </a:p>
          <a:p>
            <a:r>
              <a:rPr lang="ru-RU" dirty="0" smtClean="0"/>
              <a:t>Становятся его свидетелями</a:t>
            </a:r>
          </a:p>
          <a:p>
            <a:r>
              <a:rPr lang="ru-RU" dirty="0" smtClean="0"/>
              <a:t>Поступают жалобы родителей</a:t>
            </a:r>
          </a:p>
          <a:p>
            <a:r>
              <a:rPr lang="ru-RU" dirty="0" smtClean="0"/>
              <a:t>Жалуется сам ребёнок</a:t>
            </a:r>
          </a:p>
          <a:p>
            <a:endParaRPr lang="ru-RU" dirty="0"/>
          </a:p>
          <a:p>
            <a:pPr marL="109728" indent="0">
              <a:buNone/>
            </a:pPr>
            <a:r>
              <a:rPr lang="ru-RU" dirty="0" smtClean="0"/>
              <a:t>Во всех случаях важно проведение интервью с ребёнком, предположительно подвергающимся травле.</a:t>
            </a:r>
          </a:p>
          <a:p>
            <a:pPr marL="109728" indent="0">
              <a:buNone/>
            </a:pPr>
            <a:r>
              <a:rPr lang="ru-RU" dirty="0" smtClean="0"/>
              <a:t>Интервью могут проводить социальный педагог, врач, психолог, педагог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8465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Отличие </a:t>
            </a:r>
            <a:r>
              <a:rPr lang="ru-RU" dirty="0" err="1" smtClean="0"/>
              <a:t>буллинга</a:t>
            </a:r>
            <a:r>
              <a:rPr lang="ru-RU" dirty="0" smtClean="0"/>
              <a:t> от нормального конфликта </a:t>
            </a:r>
            <a:r>
              <a:rPr lang="ru-RU" sz="2700" dirty="0" smtClean="0"/>
              <a:t>( </a:t>
            </a:r>
            <a:r>
              <a:rPr lang="en-US" sz="2700" dirty="0" smtClean="0"/>
              <a:t>*</a:t>
            </a:r>
            <a:r>
              <a:rPr lang="ru-RU" sz="2700" dirty="0" smtClean="0"/>
              <a:t> С.В. Кривцова, 2018)</a:t>
            </a:r>
            <a:endParaRPr lang="ru-RU" sz="27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630340"/>
              </p:ext>
            </p:extLst>
          </p:nvPr>
        </p:nvGraphicFramePr>
        <p:xfrm>
          <a:off x="457200" y="2249488"/>
          <a:ext cx="8229600" cy="448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Буллинг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Нормальный конфликт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Противостояние длительно , стабильно и не прекращается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Длится короткие промежутки времени и разрешается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Участники</a:t>
                      </a:r>
                      <a:r>
                        <a:rPr lang="ru-RU" baseline="0" dirty="0" smtClean="0"/>
                        <a:t> никогда не играют вместе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Участники конфликта играют вместе после примирения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Действия</a:t>
                      </a:r>
                      <a:r>
                        <a:rPr lang="ru-RU" baseline="0" dirty="0" smtClean="0"/>
                        <a:t> намеренны и происходят регулярно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 намеренности и регулярности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Агрессор чувствует себя комфортно и считает правым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 стороны чувствуют себя некомфортно , испытывают вину, чувствуют, что сделали что-то не так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Буллер</a:t>
                      </a:r>
                      <a:r>
                        <a:rPr lang="ru-RU" dirty="0" smtClean="0"/>
                        <a:t> не прилагает усилий для решения проблемы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Участники конфликта прилагают усилия для решения проблемы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Буллер</a:t>
                      </a:r>
                      <a:r>
                        <a:rPr lang="ru-RU" baseline="0" dirty="0" smtClean="0"/>
                        <a:t> привлекает сторонников и соучастников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Участники чаще стараются обойтись без третьих лиц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0854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что еще нужно обращать внимание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 ребёнком никто не хочет сидеть</a:t>
            </a:r>
          </a:p>
          <a:p>
            <a:r>
              <a:rPr lang="ru-RU" dirty="0" smtClean="0"/>
              <a:t>Группа детей после уроков не расходится и как- будто ждёт кого-то у школы</a:t>
            </a:r>
          </a:p>
          <a:p>
            <a:r>
              <a:rPr lang="ru-RU" dirty="0" smtClean="0"/>
              <a:t>Ребёнок подолгу сидит после уроков, дожидается, когда все разойдутся и только потом уходит</a:t>
            </a:r>
          </a:p>
          <a:p>
            <a:r>
              <a:rPr lang="ru-RU" dirty="0" smtClean="0"/>
              <a:t>Кто-то из детей постоянно покупает кому-то еду в школьном буфете, даёт свой телефон и т.п.</a:t>
            </a:r>
          </a:p>
          <a:p>
            <a:r>
              <a:rPr lang="ru-RU" dirty="0" smtClean="0"/>
              <a:t>Группа детей шумит, смеётся в середине один ребёнок, который выглядит подавленно/испуганно, если подойти и спросить: «Что случилось?», все тут же говорят, что всё в порядке</a:t>
            </a:r>
          </a:p>
          <a:p>
            <a:r>
              <a:rPr lang="ru-RU" dirty="0" smtClean="0"/>
              <a:t>Подобные явления повторяются с одним и тем же ребёнком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8398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принципы проведения первичного интервью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 давить на ребёнка и не выпытывать у него информацию</a:t>
            </a:r>
          </a:p>
          <a:p>
            <a:r>
              <a:rPr lang="ru-RU" dirty="0" smtClean="0"/>
              <a:t>Не обесценивать переживания ребёнка</a:t>
            </a:r>
          </a:p>
          <a:p>
            <a:r>
              <a:rPr lang="ru-RU" dirty="0" smtClean="0"/>
              <a:t>Продемонстрировать сочувствие и сострадание </a:t>
            </a:r>
          </a:p>
          <a:p>
            <a:r>
              <a:rPr lang="ru-RU" dirty="0" smtClean="0"/>
              <a:t>Избегать шаблонного отношения к ребёнку как к «ябеде», «жалобщику», «доносчику» </a:t>
            </a:r>
          </a:p>
          <a:p>
            <a:r>
              <a:rPr lang="ru-RU" dirty="0" smtClean="0"/>
              <a:t>Использовать приёмы активного слушания , в особенность соблюдать приоритет открытых вопросов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8154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66112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5"/>
                </a:solidFill>
              </a:rPr>
              <a:t>Речевые ( вербальные) техники активного слушания </a:t>
            </a:r>
            <a:endParaRPr lang="ru-RU" sz="3600" dirty="0">
              <a:solidFill>
                <a:schemeClr val="accent5"/>
              </a:solidFill>
            </a:endParaRPr>
          </a:p>
        </p:txBody>
      </p:sp>
      <p:pic>
        <p:nvPicPr>
          <p:cNvPr id="4" name="Содержимое 3" descr="48125033-People-conversations-Dialogues-with-speech-bubbles-Vector-illustration-Stock-Photo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1185" r="-611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23503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67956" y="274638"/>
            <a:ext cx="8318844" cy="39009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4BACC6"/>
                </a:solidFill>
              </a:rPr>
              <a:t>Вербальные техники активного слушания </a:t>
            </a:r>
            <a:endParaRPr lang="ru-RU" sz="2400" b="1" dirty="0">
              <a:solidFill>
                <a:srgbClr val="4BACC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726601"/>
              </p:ext>
            </p:extLst>
          </p:nvPr>
        </p:nvGraphicFramePr>
        <p:xfrm>
          <a:off x="459500" y="780307"/>
          <a:ext cx="817069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650"/>
                <a:gridCol w="4097048"/>
              </a:tblGrid>
              <a:tr h="354307">
                <a:tc>
                  <a:txBody>
                    <a:bodyPr/>
                    <a:lstStyle/>
                    <a:p>
                      <a:r>
                        <a:rPr lang="ru-RU" dirty="0" smtClean="0"/>
                        <a:t>Техника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даёт её использование</a:t>
                      </a:r>
                      <a:endParaRPr lang="ru-RU" dirty="0"/>
                    </a:p>
                  </a:txBody>
                  <a:tcPr/>
                </a:tc>
              </a:tr>
              <a:tr h="1151499"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Поддержание контакта: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визуальный контакт и словесное (эмпатическое) поддакивание: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«М-м-м…», «Да…», «Угу»</a:t>
                      </a:r>
                      <a:r>
                        <a:rPr lang="ru-RU" dirty="0" smtClean="0">
                          <a:effectLst/>
                        </a:rPr>
                        <a:t>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Дает клиенту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ощущение, что его слышат, что он важен и интересен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Побуждает клиента к продолжению рассказа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2214421"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Перефразирование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повторение своими словами содержания высказываний клиента. Повторять необходимо главное, делать это кратко.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Помогает клиенту услышать себя со стороны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Побуждает клиента к продолжению рассказа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Дает возможность устранить недопонимание и показывает клиенту, что вы внимательно его слушаете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2480152"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вводных слов в начале предложения: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«Правильно ли я понял(а)…»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«У меня возникло предположение…»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«Можно ли сказать, что…»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Дает ощущение клиенту, что вы высказываете субъективное мнение, которое можно уточнить или опровергнуть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Помогает клиенту больше исследовать и рассказывать о случившейся ситуации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дает возможность устранить недопонимание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9671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02859552"/>
              </p:ext>
            </p:extLst>
          </p:nvPr>
        </p:nvGraphicFramePr>
        <p:xfrm>
          <a:off x="356086" y="234436"/>
          <a:ext cx="8229600" cy="7506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65904">
                <a:tc>
                  <a:txBody>
                    <a:bodyPr/>
                    <a:lstStyle/>
                    <a:p>
                      <a:r>
                        <a:rPr lang="ru-RU" dirty="0" smtClean="0"/>
                        <a:t>Техника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даёт её использование</a:t>
                      </a:r>
                      <a:endParaRPr lang="ru-RU" dirty="0"/>
                    </a:p>
                  </a:txBody>
                  <a:tcPr/>
                </a:tc>
              </a:tr>
              <a:tr h="317230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Отражение чувств клиента –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обозначение или прояснение переживаний клиента, о которых он не говорит, но которые можно предположить по его поведению или по ситуации: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«Тебе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было страшно/обидно в этот момент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«Похоже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ты сильно переживаешь эти ситуации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</a:p>
                    <a:p>
                      <a:r>
                        <a:rPr lang="ru-RU" dirty="0" smtClean="0">
                          <a:effectLst/>
                        </a:rPr>
                        <a:t>«Ты ,</a:t>
                      </a:r>
                      <a:r>
                        <a:rPr lang="ru-RU" baseline="0" dirty="0" smtClean="0">
                          <a:effectLst/>
                        </a:rPr>
                        <a:t> видимо, сильно тогда разозлился»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Помогает клиенту идентифицировать свои чувства и лучше понять свое состояние 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Позволяет восстановить целостную картину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690177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Открытые вопросы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предполагают различные варианты ответов: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«Кто…», «Что...», «Когда…», «Где…»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«Зачем…»/ «Для чего…» (вместо Почему)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«Как это происходило</a:t>
                      </a:r>
                      <a:r>
                        <a:rPr lang="is-I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«Можешь привести пример</a:t>
                      </a:r>
                      <a:r>
                        <a:rPr lang="is-I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Вопросы должны быть краткими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преобладанием </a:t>
                      </a: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фактологических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более одного вопроса одномоментно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Позволяет прояснить ситуацию и получить точную информацию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Позволяет не домысливать или подменять собственной интерпретацией реальную информацию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Побуждает клиента к продолжению рассказа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398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605750"/>
              </p:ext>
            </p:extLst>
          </p:nvPr>
        </p:nvGraphicFramePr>
        <p:xfrm>
          <a:off x="807128" y="625438"/>
          <a:ext cx="7608132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4066"/>
                <a:gridCol w="380406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Техника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даёт её использование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Подстраивание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под семантическое поле клиента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использование слов/ названий/ терминов, которые употребляет клиент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 без панибратства и в рамках допустимой лексики)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Если термин непонятный или неоднозначный его необходимо прояснять.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Дает клиенту ощущение, что его понимают, говорят с ним на одном языке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Облегчает возможность продолжить разговор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Снижает вероятность искажения смысла сказанного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Резюмирование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обобщение полученной информации, подведение итогов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Обобщение и структурирование информации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Дает возможность устранить недопонимание</a:t>
                      </a:r>
                      <a:r>
                        <a:rPr lang="ru-RU" dirty="0" smtClean="0">
                          <a:effectLst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24573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Принципы интервью  с пострадавшим от </a:t>
            </a:r>
            <a:r>
              <a:rPr lang="ru-RU" dirty="0" err="1" smtClean="0"/>
              <a:t>буллинга</a:t>
            </a:r>
            <a:r>
              <a:rPr lang="ru-RU" dirty="0" smtClean="0"/>
              <a:t> ребёнком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Сохраняйте спокойствие</a:t>
            </a:r>
          </a:p>
          <a:p>
            <a:r>
              <a:rPr lang="ru-RU" dirty="0" smtClean="0"/>
              <a:t>Заверьте ребёнка, что он правильно поступил, рассказав о ситуации и что вы предпримете всё для прекращения этой ситуации</a:t>
            </a:r>
          </a:p>
          <a:p>
            <a:r>
              <a:rPr lang="ru-RU" dirty="0" smtClean="0"/>
              <a:t>Заверьте ребёнка, что ему ничего не грозит</a:t>
            </a:r>
          </a:p>
          <a:p>
            <a:r>
              <a:rPr lang="ru-RU" dirty="0" smtClean="0"/>
              <a:t>Поблагодарите его за искренность, поскольку ему нелегко было делиться болезненными переживаниями и воспоминаниями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42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Буллинг</a:t>
            </a:r>
            <a:r>
              <a:rPr lang="ru-RU" dirty="0" smtClean="0"/>
              <a:t> как разновидность эмоционального насилия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b="1" dirty="0" smtClean="0"/>
              <a:t>Насилие </a:t>
            </a:r>
            <a:r>
              <a:rPr lang="ru-RU" b="1" dirty="0"/>
              <a:t>(жестокое обращение с детьми) - это любое поведение по отношении к ребёнку , которое нарушает его физическое и психическое благополучие, ставя под угрозу состояние его здоровья и развития.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67791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для ролевой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dirty="0" smtClean="0"/>
              <a:t>Поделитесь на группы по три человека ( психолог-ребёнок-наблюдатель) и разыграйте ролевую игру в следующих ситуациях:</a:t>
            </a:r>
          </a:p>
          <a:p>
            <a:r>
              <a:rPr lang="ru-RU" dirty="0" smtClean="0"/>
              <a:t> Девочка 12 лет подавлена, замкнута, часто плачет, на контакт идёт с трудом, вы видели, как группа сверстников обзывала её «жирной», снимали на телефон, громко смеялись , рассматривая снимки</a:t>
            </a:r>
          </a:p>
          <a:p>
            <a:r>
              <a:rPr lang="ru-RU" dirty="0" smtClean="0"/>
              <a:t>Мальчик 11 лет, отказывается от школы, жалуется, что  ему угрожают избиением, говорил об этом родителям, учителя считают , что он «просто жалобщик», а родители «паникёры»</a:t>
            </a:r>
          </a:p>
          <a:p>
            <a:pPr marL="109728" indent="0">
              <a:buNone/>
            </a:pPr>
            <a:r>
              <a:rPr lang="ru-RU" dirty="0" smtClean="0"/>
              <a:t>Проведите первичную беседу с использованием навыков и приёмов, изложенных в предыдущих слайдах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0153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Основы первичного интервью с обидчиками ( агрессорами)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Беседуйте с каждым из обидчиков по отдельности</a:t>
            </a:r>
          </a:p>
          <a:p>
            <a:r>
              <a:rPr lang="ru-RU" dirty="0" smtClean="0"/>
              <a:t>Вместо </a:t>
            </a:r>
            <a:r>
              <a:rPr lang="ru-RU" dirty="0"/>
              <a:t>местоимений используйте имена собственные и названия мест</a:t>
            </a:r>
          </a:p>
          <a:p>
            <a:r>
              <a:rPr lang="ru-RU" dirty="0"/>
              <a:t>Прибегайте к </a:t>
            </a:r>
            <a:r>
              <a:rPr lang="ru-RU" dirty="0" err="1"/>
              <a:t>фактологическим</a:t>
            </a:r>
            <a:r>
              <a:rPr lang="ru-RU" dirty="0"/>
              <a:t> открытым </a:t>
            </a:r>
            <a:r>
              <a:rPr lang="ru-RU" dirty="0" smtClean="0"/>
              <a:t>вопросам</a:t>
            </a:r>
          </a:p>
          <a:p>
            <a:r>
              <a:rPr lang="ru-RU" dirty="0" smtClean="0"/>
              <a:t>Проинформируйте о последствиях</a:t>
            </a:r>
          </a:p>
          <a:p>
            <a:r>
              <a:rPr lang="ru-RU" dirty="0" smtClean="0"/>
              <a:t>Постарайтесь получить письменные объяснения событий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67360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принципы работы в ситуациях </a:t>
            </a:r>
            <a:r>
              <a:rPr lang="ru-RU" dirty="0" err="1" smtClean="0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1. Назвать ситуацию/явление своим именем, не использовать обтекаемые формулировки Вместо: «Маша не может найти общий язык с детьми», «Денис своеобразный мальчик, поэтому у него не ладятся отношения с одноклассниками» - « В классе серьёзная проблема, группа девочек постоянно унижает/ травит/ обижает Машу, причём это происходит запланировано и преднамеренно»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98058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принципы работы в ситуациях </a:t>
            </a:r>
            <a:r>
              <a:rPr lang="ru-RU" dirty="0" err="1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2. Провести работу с другими профессионалами ( чаще всего в этом нуждаются педагоги) </a:t>
            </a:r>
            <a:r>
              <a:rPr lang="mr-IN" dirty="0" smtClean="0"/>
              <a:t>–</a:t>
            </a:r>
            <a:r>
              <a:rPr lang="ru-RU" dirty="0" smtClean="0"/>
              <a:t> один из методов </a:t>
            </a:r>
            <a:r>
              <a:rPr lang="mr-IN" dirty="0" smtClean="0"/>
              <a:t>–</a:t>
            </a:r>
            <a:r>
              <a:rPr lang="ru-RU" dirty="0" smtClean="0"/>
              <a:t> не предлагать представить, как плохо жертве, а предлагать представить себя в аналогичной ситуации (исследования показывают, что попытки вызвать жалость к жертве не работают и не мотивируют к действию)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7510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принципы работы в ситуациях </a:t>
            </a:r>
            <a:r>
              <a:rPr lang="ru-RU" dirty="0" err="1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3. Дать оценку и проинформировать о последствиях детей: «Люди очень разные, но если человек отличается от других, это не повод, чтобы его травить, издеваться над ним и т.п.» «Есть группы , где здоровые отношения, есть </a:t>
            </a:r>
            <a:r>
              <a:rPr lang="mr-IN" dirty="0" smtClean="0"/>
              <a:t>–</a:t>
            </a:r>
            <a:r>
              <a:rPr lang="ru-RU" dirty="0" smtClean="0"/>
              <a:t> где больные, ваша группа склонна к насилию . Насилие </a:t>
            </a:r>
            <a:r>
              <a:rPr lang="mr-IN" dirty="0" smtClean="0"/>
              <a:t>–</a:t>
            </a:r>
            <a:r>
              <a:rPr lang="ru-RU" dirty="0" smtClean="0"/>
              <a:t> это здоровые отношения?» «Есть ситуации, когда те, кого травят </a:t>
            </a:r>
            <a:r>
              <a:rPr lang="mr-IN" dirty="0" smtClean="0"/>
              <a:t>–</a:t>
            </a:r>
            <a:r>
              <a:rPr lang="ru-RU" dirty="0" smtClean="0"/>
              <a:t> </a:t>
            </a:r>
            <a:r>
              <a:rPr lang="ru-RU" dirty="0"/>
              <a:t>з</a:t>
            </a:r>
            <a:r>
              <a:rPr lang="ru-RU" dirty="0" smtClean="0"/>
              <a:t>аболевают и даже совершают суицидальные попытки </a:t>
            </a:r>
            <a:r>
              <a:rPr lang="mr-IN" dirty="0" smtClean="0"/>
              <a:t>–</a:t>
            </a:r>
            <a:r>
              <a:rPr lang="ru-RU" dirty="0" smtClean="0"/>
              <a:t> это серьёзные последствия , в том числе и для вас»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4. Дать моральную и эмоциональную оценку травле, причём избегать нотаций, а представлять информацию так , чтобы затронуть чувства обидчиков </a:t>
            </a:r>
            <a:r>
              <a:rPr lang="mr-IN" dirty="0" smtClean="0"/>
              <a:t>–</a:t>
            </a:r>
            <a:r>
              <a:rPr lang="ru-RU" dirty="0" smtClean="0"/>
              <a:t> это особенно важно для тех, кто уже стал получать удовольствие от насилия ( здесь даже уместны приёмы конфронтации в ведении беседы)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6505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принципы работы в ситуациях </a:t>
            </a:r>
            <a:r>
              <a:rPr lang="ru-RU" dirty="0" err="1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5. Заключить соглашение о прекращении </a:t>
            </a:r>
            <a:r>
              <a:rPr lang="ru-RU" dirty="0" err="1" smtClean="0"/>
              <a:t>буллинга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6. Осуществлять последующий мониторинг и контроль. </a:t>
            </a:r>
          </a:p>
          <a:p>
            <a:pPr marL="109728" indent="0">
              <a:buNone/>
            </a:pPr>
            <a:r>
              <a:rPr lang="ru-RU" dirty="0" smtClean="0"/>
              <a:t>7. Соблюдать конфиденциальность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ПОМНИТЕ: ПОДАВЛЯЮЩЕЕ ЧИСЛО ВЫЯВЛЕННЫХ СЛУЧАЕВ БУЛЛИНГА НУЖДАЕТСЯ ВО ВМЕШАТЕЛЬСТВЕ ВЗРОСЛЫХ </a:t>
            </a:r>
            <a:r>
              <a:rPr lang="mr-IN" dirty="0" smtClean="0"/>
              <a:t>–</a:t>
            </a:r>
            <a:r>
              <a:rPr lang="ru-RU" dirty="0" smtClean="0"/>
              <a:t>ПСИХОЛОГОВ, ПЕДАГОГОВ, СОЦИАЛЬНЫХ ПЕДАГОГОВ, РОДИТЕЛЕЙ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15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работы в случае выявления травли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ru-RU" dirty="0" smtClean="0"/>
              <a:t>Интервью с жертвой</a:t>
            </a:r>
          </a:p>
          <a:p>
            <a:pPr marL="624078" indent="-514350">
              <a:buAutoNum type="arabicPeriod"/>
            </a:pPr>
            <a:r>
              <a:rPr lang="ru-RU" dirty="0" smtClean="0"/>
              <a:t>Интервью с обидчиками</a:t>
            </a:r>
          </a:p>
          <a:p>
            <a:pPr marL="624078" indent="-514350">
              <a:buAutoNum type="arabicPeriod"/>
            </a:pPr>
            <a:r>
              <a:rPr lang="ru-RU" dirty="0" smtClean="0"/>
              <a:t>Информирование администрации детского образовательного учреждения</a:t>
            </a:r>
          </a:p>
          <a:p>
            <a:pPr marL="624078" indent="-514350">
              <a:buAutoNum type="arabicPeriod"/>
            </a:pPr>
            <a:r>
              <a:rPr lang="ru-RU" dirty="0" smtClean="0"/>
              <a:t>Беседа с родителями</a:t>
            </a:r>
          </a:p>
          <a:p>
            <a:pPr marL="624078" indent="-514350">
              <a:buAutoNum type="arabicPeriod"/>
            </a:pPr>
            <a:r>
              <a:rPr lang="ru-RU" dirty="0" smtClean="0"/>
              <a:t>Составление плана работы с агрессорами и с пострадавшими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41879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упражнение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Поделитесь на 4 группы. Каждая группа будет рассматривать ситуацию, связанную с первичной беседой с </a:t>
            </a:r>
            <a:r>
              <a:rPr lang="ru-RU" dirty="0" err="1" smtClean="0"/>
              <a:t>буллером</a:t>
            </a:r>
            <a:r>
              <a:rPr lang="ru-RU" dirty="0" smtClean="0"/>
              <a:t>. Ответьте на поставленные вопросы и проведите </a:t>
            </a:r>
            <a:r>
              <a:rPr lang="ru-RU" smtClean="0"/>
              <a:t>ролевую игру.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0960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второго дня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Основные подходы в работе с родителями</a:t>
            </a:r>
          </a:p>
          <a:p>
            <a:r>
              <a:rPr lang="ru-RU" dirty="0" smtClean="0"/>
              <a:t>Работа </a:t>
            </a:r>
            <a:r>
              <a:rPr lang="ru-RU" dirty="0"/>
              <a:t>с детьми и подростками , пострадавшими от </a:t>
            </a:r>
            <a:r>
              <a:rPr lang="ru-RU" dirty="0" err="1"/>
              <a:t>буллинга</a:t>
            </a:r>
            <a:r>
              <a:rPr lang="ru-RU" dirty="0"/>
              <a:t>: </a:t>
            </a:r>
            <a:r>
              <a:rPr lang="ru-RU" dirty="0" err="1"/>
              <a:t>когнитивно</a:t>
            </a:r>
            <a:r>
              <a:rPr lang="ru-RU" dirty="0"/>
              <a:t>-поведенческий и интегративный подход. </a:t>
            </a:r>
            <a:endParaRPr lang="ru-RU" dirty="0" smtClean="0"/>
          </a:p>
          <a:p>
            <a:r>
              <a:rPr lang="ru-RU" dirty="0"/>
              <a:t>Работа с агрессорами: обзор методов и подходов. </a:t>
            </a:r>
            <a:endParaRPr lang="ru-RU" dirty="0" smtClean="0"/>
          </a:p>
          <a:p>
            <a:r>
              <a:rPr lang="ru-RU" dirty="0"/>
              <a:t>Профилактика </a:t>
            </a:r>
            <a:r>
              <a:rPr lang="ru-RU" dirty="0" err="1"/>
              <a:t>буллинга</a:t>
            </a:r>
            <a:r>
              <a:rPr lang="ru-RU" dirty="0"/>
              <a:t> и </a:t>
            </a:r>
            <a:r>
              <a:rPr lang="ru-RU" dirty="0" err="1"/>
              <a:t>мобинга</a:t>
            </a:r>
            <a:r>
              <a:rPr lang="ru-RU" dirty="0"/>
              <a:t> в школе: роль психолога, наиболее эффективные методы на основе отечественного и международного опыта.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5409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/>
              <a:t>    «</a:t>
            </a:r>
            <a:r>
              <a:rPr lang="ru-RU" b="1" i="1" dirty="0"/>
              <a:t>Для подростков не их незрелый мозг </a:t>
            </a:r>
            <a:r>
              <a:rPr lang="ru-RU" b="1" i="1" dirty="0" smtClean="0"/>
              <a:t>представляет проблему</a:t>
            </a:r>
            <a:r>
              <a:rPr lang="ru-RU" b="1" i="1" dirty="0"/>
              <a:t>, а их родители. Фактически это одно и то же: родители выступают заместителями </a:t>
            </a:r>
            <a:r>
              <a:rPr lang="ru-RU" b="1" i="1" dirty="0" err="1"/>
              <a:t>префронтальной</a:t>
            </a:r>
            <a:r>
              <a:rPr lang="ru-RU" b="1" i="1" dirty="0"/>
              <a:t> коры (лобной доли) головного мозга. В период незрелости </a:t>
            </a:r>
            <a:r>
              <a:rPr lang="ru-RU" b="1" i="1" dirty="0" err="1"/>
              <a:t>префронтальной</a:t>
            </a:r>
            <a:r>
              <a:rPr lang="ru-RU" b="1" i="1" dirty="0"/>
              <a:t> коры головного мозга подростков родители должны заботиться о планировании, организации, моральных нормах и поведении своих детей. Это функции, которые постепенно будет перенимать собственная, медленно созревающая </a:t>
            </a:r>
            <a:r>
              <a:rPr lang="ru-RU" b="1" i="1" dirty="0" err="1"/>
              <a:t>префронтальная</a:t>
            </a:r>
            <a:r>
              <a:rPr lang="ru-RU" b="1" i="1" dirty="0"/>
              <a:t> кора подростка. Проблема в том, что нынешние подростки убедились, что их родители не властны добиться для себя роли ее заместителей</a:t>
            </a:r>
            <a:r>
              <a:rPr lang="ru-RU" b="1" i="1" dirty="0" smtClean="0"/>
              <a:t>».</a:t>
            </a:r>
            <a:r>
              <a:rPr lang="ru-RU" b="1" i="1" dirty="0"/>
              <a:t> </a:t>
            </a:r>
            <a:r>
              <a:rPr lang="ru-RU" b="1" i="1" dirty="0" smtClean="0"/>
              <a:t>Дик </a:t>
            </a:r>
            <a:r>
              <a:rPr lang="ru-RU" b="1" i="1" dirty="0" err="1" smtClean="0"/>
              <a:t>Свааб</a:t>
            </a:r>
            <a:r>
              <a:rPr lang="ru-RU" b="1" i="1" dirty="0" smtClean="0"/>
              <a:t>. «Мы это наш мозг»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616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Классификация насилия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Психологическое (эмоциональное) насилие</a:t>
            </a:r>
          </a:p>
          <a:p>
            <a:r>
              <a:rPr lang="ru-RU" b="1" dirty="0" smtClean="0"/>
              <a:t>Физическое насилие</a:t>
            </a:r>
          </a:p>
          <a:p>
            <a:r>
              <a:rPr lang="ru-RU" b="1" dirty="0" smtClean="0"/>
              <a:t>Сексуальное насилие</a:t>
            </a:r>
          </a:p>
          <a:p>
            <a:r>
              <a:rPr lang="ru-RU" b="1" dirty="0" smtClean="0"/>
              <a:t>Пренебрежение нуждами и интересами ребёнка</a:t>
            </a:r>
          </a:p>
          <a:p>
            <a:pPr>
              <a:buNone/>
            </a:pPr>
            <a:r>
              <a:rPr lang="ru-RU" b="1" dirty="0" smtClean="0"/>
              <a:t>По ситуации – насилие в семье, в школе, на улице.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6993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Основы взаимодействия с родителями пострадавших детей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Содержание работы:</a:t>
            </a:r>
          </a:p>
          <a:p>
            <a:pPr marL="624078" indent="-514350">
              <a:buAutoNum type="arabicPeriod"/>
            </a:pPr>
            <a:r>
              <a:rPr lang="ru-RU" dirty="0" smtClean="0"/>
              <a:t>Успокоиться и помочь занять конструктивную позицию. </a:t>
            </a:r>
          </a:p>
          <a:p>
            <a:pPr marL="624078" indent="-514350">
              <a:buAutoNum type="arabicPeriod"/>
            </a:pPr>
            <a:r>
              <a:rPr lang="ru-RU" dirty="0" smtClean="0"/>
              <a:t>Работать с </a:t>
            </a:r>
            <a:r>
              <a:rPr lang="ru-RU" dirty="0" err="1" smtClean="0"/>
              <a:t>дисфункциональными</a:t>
            </a:r>
            <a:r>
              <a:rPr lang="ru-RU" dirty="0" smtClean="0"/>
              <a:t> мыслями и чувствами родителей.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1148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Разделитесь по трое ( психолог- мама- наблюдатель) и проведите беседу с мамой, используя техники сократического диалога, направленные на оспаривание следующих утверждений:</a:t>
            </a:r>
          </a:p>
          <a:p>
            <a:pPr marL="624078" indent="-514350">
              <a:buAutoNum type="arabicPeriod"/>
            </a:pPr>
            <a:r>
              <a:rPr lang="ru-RU" dirty="0" smtClean="0"/>
              <a:t>«Это ужасно и ничего нельзя сделать. Всё бесполезно»</a:t>
            </a:r>
          </a:p>
          <a:p>
            <a:pPr marL="624078" indent="-514350">
              <a:buAutoNum type="arabicPeriod"/>
            </a:pPr>
            <a:r>
              <a:rPr lang="ru-RU" dirty="0" smtClean="0"/>
              <a:t>«Я так и знала, что его начнут травить из-за того, что у него такой мягкий характер, он такой домашний и добрый»</a:t>
            </a:r>
          </a:p>
          <a:p>
            <a:pPr marL="624078" indent="-514350">
              <a:buAutoNum type="arabicPeriod"/>
            </a:pPr>
            <a:r>
              <a:rPr lang="ru-RU" dirty="0" smtClean="0"/>
              <a:t>«Его вечно все обижают и оскорбляют, он очень беззащитный и я не знаю , что тут можно сделать»</a:t>
            </a:r>
          </a:p>
          <a:p>
            <a:pPr marL="624078" indent="-514350">
              <a:buAutoNum type="arabicPeriod"/>
            </a:pPr>
            <a:r>
              <a:rPr lang="ru-RU" dirty="0" smtClean="0"/>
              <a:t>«Это ужасная школа. В ней кошмарные дети. Нужно забрать его оттуда»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4017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Основы взаимодействия с родителями пострадавших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3. Не рекомендовать напрямую выходить на родителей </a:t>
            </a:r>
            <a:r>
              <a:rPr lang="ru-RU" dirty="0" err="1" smtClean="0"/>
              <a:t>буллеров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4. Не устраивать сцен на глазах у класса , те кто обижают ребёнка только этого и ждут</a:t>
            </a:r>
          </a:p>
          <a:p>
            <a:pPr marL="109728" indent="0">
              <a:buNone/>
            </a:pPr>
            <a:r>
              <a:rPr lang="ru-RU" dirty="0" smtClean="0"/>
              <a:t>5. Не беседовать с учителем или другими специалистами о ситуации </a:t>
            </a:r>
            <a:r>
              <a:rPr lang="ru-RU" dirty="0" err="1" smtClean="0"/>
              <a:t>буллинга</a:t>
            </a:r>
            <a:r>
              <a:rPr lang="ru-RU" dirty="0" smtClean="0"/>
              <a:t> в присутствии ребёнка</a:t>
            </a:r>
          </a:p>
          <a:p>
            <a:pPr marL="109728" indent="0">
              <a:buNone/>
            </a:pPr>
            <a:r>
              <a:rPr lang="ru-RU" dirty="0" smtClean="0"/>
              <a:t>6. Не обвинять своего ребёнка ( «сам виноват, не можешь дать отпор»)</a:t>
            </a:r>
          </a:p>
          <a:p>
            <a:pPr marL="109728" indent="0">
              <a:buNone/>
            </a:pPr>
            <a:r>
              <a:rPr lang="ru-RU" dirty="0" smtClean="0"/>
              <a:t>7. Не пытаться откупиться от </a:t>
            </a:r>
            <a:r>
              <a:rPr lang="ru-RU" dirty="0" err="1" smtClean="0"/>
              <a:t>буллеров</a:t>
            </a:r>
            <a:r>
              <a:rPr lang="ru-RU" dirty="0" smtClean="0"/>
              <a:t> путём приглашения их куда-либо, угощения, подарков</a:t>
            </a:r>
          </a:p>
          <a:p>
            <a:pPr marL="109728" indent="0">
              <a:buNone/>
            </a:pPr>
            <a:r>
              <a:rPr lang="ru-RU" dirty="0" smtClean="0"/>
              <a:t>8. Помнить, что смена школы, обращение в суд и т.п. это возможные меры, но к ним нужно прибегать в крайнем случае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8594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детьми , пострадавшими от </a:t>
            </a:r>
            <a:r>
              <a:rPr lang="ru-RU" dirty="0" err="1" smtClean="0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 smtClean="0"/>
              <a:t>! Сначала оценка состояния</a:t>
            </a:r>
          </a:p>
          <a:p>
            <a:pPr marL="109728" indent="0">
              <a:buNone/>
            </a:pPr>
            <a:r>
              <a:rPr lang="ru-RU" dirty="0" smtClean="0"/>
              <a:t>Выработка СИСТЕМНОГО подхода с привлечением взрослых для решения проблемы. Это не исключает работы с ребёнком для его восстановления и формирования устойчивости к стрессу. </a:t>
            </a:r>
          </a:p>
          <a:p>
            <a:pPr marL="109728" indent="0">
              <a:buNone/>
            </a:pPr>
            <a:r>
              <a:rPr lang="ru-RU" dirty="0" smtClean="0"/>
              <a:t>Основные цели работы с ребёнком:</a:t>
            </a:r>
          </a:p>
          <a:p>
            <a:pPr marL="624078" indent="-514350">
              <a:buAutoNum type="arabicPeriod"/>
            </a:pPr>
            <a:r>
              <a:rPr lang="ru-RU" dirty="0" smtClean="0"/>
              <a:t>Справиться с избегающим поведением</a:t>
            </a:r>
          </a:p>
          <a:p>
            <a:pPr marL="624078" indent="-514350">
              <a:buAutoNum type="arabicPeriod"/>
            </a:pPr>
            <a:r>
              <a:rPr lang="ru-RU" dirty="0" smtClean="0"/>
              <a:t>Научиться </a:t>
            </a:r>
            <a:r>
              <a:rPr lang="ru-RU" dirty="0" err="1" smtClean="0"/>
              <a:t>совладанию</a:t>
            </a:r>
            <a:r>
              <a:rPr lang="ru-RU" dirty="0" smtClean="0"/>
              <a:t> с тревогой</a:t>
            </a:r>
          </a:p>
          <a:p>
            <a:pPr marL="624078" indent="-514350">
              <a:buAutoNum type="arabicPeriod"/>
            </a:pPr>
            <a:r>
              <a:rPr lang="ru-RU" dirty="0" smtClean="0"/>
              <a:t>Научиться конструктивным </a:t>
            </a:r>
            <a:r>
              <a:rPr lang="ru-RU" dirty="0" err="1" smtClean="0"/>
              <a:t>копинг</a:t>
            </a:r>
            <a:r>
              <a:rPr lang="ru-RU" dirty="0" smtClean="0"/>
              <a:t>- стратегиям</a:t>
            </a:r>
          </a:p>
          <a:p>
            <a:pPr marL="624078" indent="-514350">
              <a:buAutoNum type="arabicPeriod"/>
            </a:pPr>
            <a:r>
              <a:rPr lang="ru-RU" dirty="0" smtClean="0"/>
              <a:t>Формировать адекватную самооценку ( в результате </a:t>
            </a:r>
            <a:r>
              <a:rPr lang="ru-RU" dirty="0" err="1" smtClean="0"/>
              <a:t>буллинга</a:t>
            </a:r>
            <a:r>
              <a:rPr lang="ru-RU" dirty="0" smtClean="0"/>
              <a:t> она чаще всего низкая)</a:t>
            </a:r>
          </a:p>
          <a:p>
            <a:pPr marL="624078" indent="-514350">
              <a:buAutoNum type="arabicPeriod"/>
            </a:pPr>
            <a:r>
              <a:rPr lang="ru-RU" dirty="0" smtClean="0"/>
              <a:t>Улучшить коммуникативные навыки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6599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КПТ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AutoNum type="arabicPeriod"/>
            </a:pPr>
            <a:r>
              <a:rPr lang="ru-RU" dirty="0" smtClean="0"/>
              <a:t>Психологическое образование</a:t>
            </a:r>
          </a:p>
          <a:p>
            <a:pPr marL="624078" indent="-514350">
              <a:buAutoNum type="arabicPeriod"/>
            </a:pPr>
            <a:r>
              <a:rPr lang="ru-RU" dirty="0" smtClean="0"/>
              <a:t>Эмоциональное обучение</a:t>
            </a:r>
          </a:p>
          <a:p>
            <a:pPr marL="624078" indent="-514350">
              <a:buAutoNum type="arabicPeriod"/>
            </a:pPr>
            <a:r>
              <a:rPr lang="ru-RU" dirty="0" smtClean="0"/>
              <a:t>Работа с </a:t>
            </a:r>
            <a:r>
              <a:rPr lang="ru-RU" dirty="0" err="1" smtClean="0"/>
              <a:t>дисфункциональными</a:t>
            </a:r>
            <a:r>
              <a:rPr lang="ru-RU" dirty="0" smtClean="0"/>
              <a:t> мыслями в рамках их влияния на эмоциональное состояние, самооценку и оценку окружающих</a:t>
            </a:r>
          </a:p>
          <a:p>
            <a:pPr marL="624078" indent="-514350">
              <a:buAutoNum type="arabicPeriod"/>
            </a:pPr>
            <a:r>
              <a:rPr lang="ru-RU" dirty="0" smtClean="0"/>
              <a:t>Поведенческие методы: десенсибилизация с экспозицией, выработка продуктивных </a:t>
            </a:r>
            <a:r>
              <a:rPr lang="ru-RU" dirty="0" err="1" smtClean="0"/>
              <a:t>копинг</a:t>
            </a:r>
            <a:r>
              <a:rPr lang="ru-RU" dirty="0"/>
              <a:t>-</a:t>
            </a:r>
            <a:r>
              <a:rPr lang="ru-RU" dirty="0" smtClean="0"/>
              <a:t> стратегий через поведенческий эксперимент, релаксации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1825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Поделитесь по парам. Обсудите в парах следующие ситуации:</a:t>
            </a:r>
          </a:p>
          <a:p>
            <a:pPr marL="109728" indent="0">
              <a:buNone/>
            </a:pPr>
            <a:r>
              <a:rPr lang="ru-RU" dirty="0" smtClean="0"/>
              <a:t>1. Мальчик  11 лет  напрямую спрашивает вас что делать, если его одноклассник постоянно на переменах толкает его, старается «втихаря» дать подсечку, больно ударить, подбивает на это других мальчиков в классе.</a:t>
            </a:r>
          </a:p>
          <a:p>
            <a:pPr marL="109728" indent="0">
              <a:buNone/>
            </a:pPr>
            <a:r>
              <a:rPr lang="ru-RU" dirty="0" smtClean="0"/>
              <a:t>2. Девочка 12 лет рассказывает , что её обзывают «уродиной», «тупой», не отвечают в </a:t>
            </a:r>
            <a:r>
              <a:rPr lang="en-US" dirty="0" err="1" smtClean="0"/>
              <a:t>WhatsApp</a:t>
            </a:r>
            <a:r>
              <a:rPr lang="en-US" dirty="0" smtClean="0"/>
              <a:t> </a:t>
            </a:r>
            <a:r>
              <a:rPr lang="ru-RU" dirty="0" smtClean="0"/>
              <a:t>на просьбы написать, что задали, если забыла, часто пишут «отвали, дура», «пошла вон» и т.п. Какие стратегии поведения вы будете обсуждать с девочкой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502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Проведите в парах  беседу с использованием техник сократического диалога по следующим высказываниям:</a:t>
            </a:r>
          </a:p>
          <a:p>
            <a:pPr marL="109728" indent="0">
              <a:buNone/>
            </a:pPr>
            <a:r>
              <a:rPr lang="ru-RU" dirty="0" smtClean="0"/>
              <a:t>«Меня все ненавидят, потому что я урод и </a:t>
            </a:r>
            <a:r>
              <a:rPr lang="ru-RU" dirty="0" err="1" smtClean="0"/>
              <a:t>лузер</a:t>
            </a:r>
            <a:r>
              <a:rPr lang="ru-RU" dirty="0" smtClean="0"/>
              <a:t>»</a:t>
            </a:r>
          </a:p>
          <a:p>
            <a:pPr marL="109728" indent="0">
              <a:buNone/>
            </a:pPr>
            <a:r>
              <a:rPr lang="ru-RU" dirty="0" smtClean="0"/>
              <a:t>« Все ко мне относятся плохо, я себя ненавижу, ничего не могу делать нормально»</a:t>
            </a:r>
          </a:p>
        </p:txBody>
      </p:sp>
    </p:spTree>
    <p:extLst>
      <p:ext uri="{BB962C8B-B14F-4D97-AF65-F5344CB8AC3E}">
        <p14:creationId xmlns:p14="http://schemas.microsoft.com/office/powerpoint/2010/main" val="18246533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Интегративные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Арт-терапия</a:t>
            </a:r>
          </a:p>
          <a:p>
            <a:r>
              <a:rPr lang="ru-RU" dirty="0" err="1" smtClean="0"/>
              <a:t>Библио</a:t>
            </a:r>
            <a:r>
              <a:rPr lang="ru-RU" dirty="0" smtClean="0"/>
              <a:t>- и </a:t>
            </a:r>
            <a:r>
              <a:rPr lang="ru-RU" dirty="0" err="1" smtClean="0"/>
              <a:t>кинотерапия</a:t>
            </a:r>
            <a:endParaRPr lang="ru-RU" dirty="0" smtClean="0"/>
          </a:p>
          <a:p>
            <a:r>
              <a:rPr lang="ru-RU" dirty="0" smtClean="0"/>
              <a:t>Групповая терапия/ тренинги навыков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37089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обидчиками ( </a:t>
            </a:r>
            <a:r>
              <a:rPr lang="ru-RU" dirty="0" err="1" smtClean="0"/>
              <a:t>буллерами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AutoNum type="arabicPeriod"/>
            </a:pPr>
            <a:r>
              <a:rPr lang="ru-RU" dirty="0" smtClean="0"/>
              <a:t>Оценка ситуации ( первичное интервью и сбор информации)</a:t>
            </a:r>
          </a:p>
          <a:p>
            <a:pPr marL="624078" indent="-514350">
              <a:buAutoNum type="arabicPeriod"/>
            </a:pPr>
            <a:r>
              <a:rPr lang="ru-RU" dirty="0" smtClean="0"/>
              <a:t>Прояснение мотивов </a:t>
            </a:r>
            <a:r>
              <a:rPr lang="ru-RU" dirty="0" err="1" smtClean="0"/>
              <a:t>буллинга</a:t>
            </a:r>
            <a:r>
              <a:rPr lang="ru-RU" dirty="0" smtClean="0"/>
              <a:t>. </a:t>
            </a:r>
          </a:p>
          <a:p>
            <a:pPr marL="624078" indent="-514350">
              <a:buAutoNum type="arabicPeriod"/>
            </a:pPr>
            <a:r>
              <a:rPr lang="ru-RU" dirty="0" smtClean="0"/>
              <a:t>Выработка правил и достижение договорённостей ( возможно письменных)</a:t>
            </a:r>
          </a:p>
          <a:p>
            <a:pPr marL="624078" indent="-514350">
              <a:buAutoNum type="arabicPeriod"/>
            </a:pPr>
            <a:r>
              <a:rPr lang="ru-RU" dirty="0" smtClean="0"/>
              <a:t>Создание мотивации на изменение</a:t>
            </a:r>
          </a:p>
          <a:p>
            <a:pPr marL="624078" indent="-514350">
              <a:buAutoNum type="arabicPeriod"/>
            </a:pPr>
            <a:r>
              <a:rPr lang="ru-RU" dirty="0" smtClean="0"/>
              <a:t>Составление плана  терапии/коррекции который может включать в себя как поведенческие так и когнитивные методы </a:t>
            </a:r>
          </a:p>
          <a:p>
            <a:pPr marL="624078" indent="-514350">
              <a:buAutoNum type="arabicPeriod"/>
            </a:pPr>
            <a:r>
              <a:rPr lang="ru-RU" dirty="0" smtClean="0"/>
              <a:t>Работа с окружением ( сверстниками)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64469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 терапии ( поведенческие методы)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AutoNum type="arabicPeriod"/>
            </a:pPr>
            <a:r>
              <a:rPr lang="ru-RU" dirty="0" smtClean="0"/>
              <a:t>Правила, договорённости, включая элементы </a:t>
            </a:r>
            <a:r>
              <a:rPr lang="ru-RU" dirty="0" err="1" smtClean="0"/>
              <a:t>оперантного</a:t>
            </a:r>
            <a:r>
              <a:rPr lang="ru-RU" dirty="0" smtClean="0"/>
              <a:t> научения ( по принципу жетонной системы, наложения санкций </a:t>
            </a:r>
            <a:r>
              <a:rPr lang="mr-IN" dirty="0" smtClean="0"/>
              <a:t>–</a:t>
            </a:r>
            <a:r>
              <a:rPr lang="ru-RU" dirty="0" smtClean="0"/>
              <a:t> в идеале  осуществлять как в условиях семьи, так и школы)</a:t>
            </a:r>
          </a:p>
          <a:p>
            <a:pPr marL="624078" indent="-514350">
              <a:buAutoNum type="arabicPeriod"/>
            </a:pPr>
            <a:r>
              <a:rPr lang="ru-RU" dirty="0" smtClean="0"/>
              <a:t>Эмоциональное обучение, включая техники управления гневом, злостью</a:t>
            </a:r>
          </a:p>
          <a:p>
            <a:pPr marL="624078" indent="-514350">
              <a:buAutoNum type="arabicPeriod"/>
            </a:pPr>
            <a:r>
              <a:rPr lang="ru-RU" dirty="0" smtClean="0"/>
              <a:t>Конструктивные </a:t>
            </a:r>
            <a:r>
              <a:rPr lang="ru-RU" dirty="0" err="1" smtClean="0"/>
              <a:t>копинг</a:t>
            </a:r>
            <a:r>
              <a:rPr lang="ru-RU" dirty="0" smtClean="0"/>
              <a:t>-стратегии самоутверждения и </a:t>
            </a:r>
            <a:r>
              <a:rPr lang="ru-RU" dirty="0" err="1" smtClean="0"/>
              <a:t>самопрезентации</a:t>
            </a:r>
            <a:endParaRPr lang="ru-RU" dirty="0" smtClean="0"/>
          </a:p>
          <a:p>
            <a:pPr marL="624078" indent="-514350">
              <a:buAutoNum type="arabicPeriod"/>
            </a:pPr>
            <a:r>
              <a:rPr lang="ru-RU" dirty="0" smtClean="0"/>
              <a:t>Тренинг навыков ( коммуникации, </a:t>
            </a:r>
            <a:r>
              <a:rPr lang="ru-RU" dirty="0" err="1" smtClean="0"/>
              <a:t>эмпатия</a:t>
            </a:r>
            <a:r>
              <a:rPr lang="ru-RU" dirty="0" smtClean="0"/>
              <a:t>, разрешение конфликтов, управление сильными эмоциями и т.д.)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277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Эмоциональное насилие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/>
              <a:t>Эмоциональное (психологическое) насилие </a:t>
            </a:r>
            <a:r>
              <a:rPr lang="ru-RU" dirty="0"/>
              <a:t>– это хронические формы поведения, при которых ребенка унижают, оскорбляют, высмеивают, тем самым нарушая нормальное развитие его эмоциональной сферы. Психологическое насилие включает в себя продолжающееся, длительное и распространяющееся поведение и может происходить дома, в школе, на  улице и в Интернете.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В парах обсудите , какие стратегии управления гневом можно рекомендовать подростку, склонному к агрессии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66810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 терапии (когнитивные методы)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ru-RU" dirty="0" smtClean="0"/>
              <a:t>Выявление </a:t>
            </a:r>
            <a:r>
              <a:rPr lang="ru-RU" dirty="0" err="1" smtClean="0"/>
              <a:t>дисфункциональных</a:t>
            </a:r>
            <a:r>
              <a:rPr lang="ru-RU" dirty="0" smtClean="0"/>
              <a:t> убеждений в отношении слабых, других; в отношении </a:t>
            </a:r>
            <a:r>
              <a:rPr lang="ru-RU" dirty="0" err="1" smtClean="0"/>
              <a:t>буллинга</a:t>
            </a:r>
            <a:endParaRPr lang="ru-RU" dirty="0" smtClean="0"/>
          </a:p>
          <a:p>
            <a:pPr marL="624078" indent="-514350">
              <a:buAutoNum type="arabicPeriod"/>
            </a:pPr>
            <a:r>
              <a:rPr lang="ru-RU" dirty="0" smtClean="0"/>
              <a:t>Оспаривание </a:t>
            </a:r>
            <a:r>
              <a:rPr lang="ru-RU" dirty="0" err="1" smtClean="0"/>
              <a:t>дисфункциональных</a:t>
            </a:r>
            <a:r>
              <a:rPr lang="ru-RU" dirty="0" smtClean="0"/>
              <a:t> убеждений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58107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Обсудите в парах: как объяснять подросткам, склонным к </a:t>
            </a:r>
            <a:r>
              <a:rPr lang="ru-RU" dirty="0" err="1" smtClean="0"/>
              <a:t>буллингу</a:t>
            </a:r>
            <a:r>
              <a:rPr lang="ru-RU" dirty="0" smtClean="0"/>
              <a:t> и имеющим опыт </a:t>
            </a:r>
            <a:r>
              <a:rPr lang="ru-RU" dirty="0" err="1" smtClean="0"/>
              <a:t>буллинга</a:t>
            </a:r>
            <a:r>
              <a:rPr lang="ru-RU" dirty="0" smtClean="0"/>
              <a:t>, что насилие </a:t>
            </a:r>
            <a:r>
              <a:rPr lang="mr-IN" dirty="0" smtClean="0"/>
              <a:t>–</a:t>
            </a:r>
            <a:r>
              <a:rPr lang="ru-RU" dirty="0" smtClean="0"/>
              <a:t> это плохо и неприемлемо.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9059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Профилактика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Признать, что проблема есть.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Проводить регулярный мониторинг путём анонимных опросов школьников.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Всемерно развенчивать миф о том, что «агрессивное поведение – это нормально».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Работать по обучению «жизненным навыкам»,  таким как навыки разрешения конфликтов, толерантность. 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Профилактика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Обучение навыкам контактности, понятиям доброты, сочувствия и дружбы желательно начинать  с </a:t>
            </a:r>
            <a:r>
              <a:rPr lang="ru-RU" sz="4000" b="1" dirty="0" smtClean="0"/>
              <a:t>дошкольного</a:t>
            </a:r>
            <a:r>
              <a:rPr lang="ru-RU" b="1" dirty="0" smtClean="0"/>
              <a:t> возраста.</a:t>
            </a:r>
            <a:endParaRPr lang="ru-RU" b="1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Пути коррекции и профилактики он-</a:t>
            </a:r>
            <a:r>
              <a:rPr lang="ru-RU" dirty="0" err="1" smtClean="0"/>
              <a:t>лайн</a:t>
            </a:r>
            <a:r>
              <a:rPr lang="ru-RU" dirty="0" smtClean="0"/>
              <a:t> - </a:t>
            </a:r>
            <a:r>
              <a:rPr lang="ru-RU" dirty="0" err="1" smtClean="0"/>
              <a:t>буллинга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НИЧЕГО НОВОГО! ПРОСТО ПРОФИЛАКТИКА  ДОЛЖНА ПРОВОДИТЬСЯ НЕ ФОРМАЛЬНО И ОБУМАННО!!!!</a:t>
            </a:r>
          </a:p>
          <a:p>
            <a:r>
              <a:rPr lang="ru-RU" dirty="0" smtClean="0"/>
              <a:t>Мониторинг психологического состояния подростков ( тестирование, сбор информации, адекватный подбор методов и методик, консультирование со специалистами при необходимости)</a:t>
            </a:r>
          </a:p>
          <a:p>
            <a:r>
              <a:rPr lang="ru-RU" dirty="0" smtClean="0"/>
              <a:t>Работа с родителями</a:t>
            </a:r>
          </a:p>
          <a:p>
            <a:r>
              <a:rPr lang="ru-RU" dirty="0" smtClean="0"/>
              <a:t>Обучение правилам безопасного поведения</a:t>
            </a:r>
          </a:p>
          <a:p>
            <a:r>
              <a:rPr lang="ru-RU" dirty="0" smtClean="0"/>
              <a:t>Совершенствование законодательства как в отношении ответственности за пропаганду суицида в сети так и в отношении ответственности родителей за выполнение своих родительских функций в отношении детей </a:t>
            </a:r>
            <a:r>
              <a:rPr lang="ru-RU" sz="4500" b="1" dirty="0" smtClean="0"/>
              <a:t>( и это не только контроль, но ещё и контакт)</a:t>
            </a:r>
          </a:p>
          <a:p>
            <a:r>
              <a:rPr lang="ru-RU" dirty="0" smtClean="0"/>
              <a:t>Чистка контента, ответственность социальных сетей </a:t>
            </a:r>
            <a:r>
              <a:rPr lang="mr-IN" dirty="0" smtClean="0"/>
              <a:t>–</a:t>
            </a:r>
            <a:r>
              <a:rPr lang="ru-RU" dirty="0" smtClean="0"/>
              <a:t> тем не менее, </a:t>
            </a:r>
            <a:r>
              <a:rPr lang="ru-RU" sz="4000" b="1" dirty="0" smtClean="0"/>
              <a:t>не взваливать всю ответственность на Интернет! </a:t>
            </a:r>
            <a:r>
              <a:rPr lang="ru-RU" dirty="0" smtClean="0"/>
              <a:t>Основная ответственность лежит на семье.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64208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 пока </a:t>
            </a:r>
            <a:r>
              <a:rPr lang="mr-IN" dirty="0" smtClean="0"/>
              <a:t>……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image 8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02" b="2250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241937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 7.png"/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205" t="-15351" r="-40205" b="-9953"/>
          <a:stretch/>
        </p:blipFill>
        <p:spPr>
          <a:xfrm>
            <a:off x="0" y="904875"/>
            <a:ext cx="8229600" cy="5672138"/>
          </a:xfrm>
        </p:spPr>
      </p:pic>
    </p:spTree>
    <p:extLst>
      <p:ext uri="{BB962C8B-B14F-4D97-AF65-F5344CB8AC3E}">
        <p14:creationId xmlns:p14="http://schemas.microsoft.com/office/powerpoint/2010/main" val="310218943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«Насилие нельзя регулировать и употреблять только до известного предела. Если только допустить насилие — оно всегда перейдет границы, которые мы хотели бы установить для него»</a:t>
            </a:r>
            <a:br>
              <a:rPr lang="ru-RU" b="1" dirty="0" smtClean="0"/>
            </a:br>
            <a:r>
              <a:rPr lang="ru-RU" b="1" dirty="0" smtClean="0"/>
              <a:t>                             Лев Николаевич Толстой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5253415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Спасибо за внимание!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image 5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5" b="11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212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Школьное насилие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Вид насилия, при котором имеет место применение силы между детьми или учителями по отношению к ученикам.</a:t>
            </a:r>
          </a:p>
          <a:p>
            <a:pPr>
              <a:buNone/>
            </a:pPr>
            <a:r>
              <a:rPr lang="ru-RU" b="1" dirty="0" smtClean="0"/>
              <a:t>    Чаще проявляется в эмоциональном насилии, хотя может быть сочетание эмоционального и физического насилия. </a:t>
            </a:r>
            <a:endParaRPr lang="ru-RU" b="1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Рекомендуемая литература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С.В. Кривцова «</a:t>
            </a:r>
            <a:r>
              <a:rPr lang="ru-RU" dirty="0" err="1" smtClean="0"/>
              <a:t>Буллинг</a:t>
            </a:r>
            <a:r>
              <a:rPr lang="ru-RU" dirty="0" smtClean="0"/>
              <a:t> в </a:t>
            </a:r>
            <a:r>
              <a:rPr lang="ru-RU" smtClean="0"/>
              <a:t>классе.Как</a:t>
            </a:r>
            <a:r>
              <a:rPr lang="ru-RU" dirty="0" smtClean="0"/>
              <a:t> избежать беды?»</a:t>
            </a:r>
          </a:p>
          <a:p>
            <a:r>
              <a:rPr lang="ru-RU" dirty="0" smtClean="0"/>
              <a:t>Н. </a:t>
            </a:r>
            <a:r>
              <a:rPr lang="ru-RU" dirty="0" err="1" smtClean="0"/>
              <a:t>Цимбаленко</a:t>
            </a:r>
            <a:r>
              <a:rPr lang="ru-RU" dirty="0" smtClean="0"/>
              <a:t> «Как остановить травлю ребёнка»- «Питер», 2019 </a:t>
            </a:r>
            <a:r>
              <a:rPr lang="mr-IN" dirty="0" smtClean="0"/>
              <a:t>–</a:t>
            </a:r>
            <a:r>
              <a:rPr lang="ru-RU" dirty="0" smtClean="0"/>
              <a:t> ( Родителям о детях)</a:t>
            </a:r>
            <a:endParaRPr lang="en-US" dirty="0" smtClean="0"/>
          </a:p>
          <a:p>
            <a:pPr marL="109728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47984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Буллинг</a:t>
            </a:r>
            <a:r>
              <a:rPr lang="ru-RU" b="1" dirty="0" smtClean="0"/>
              <a:t> – травля, притеснение, унижение.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err="1" smtClean="0"/>
              <a:t>Буллинг</a:t>
            </a:r>
            <a:r>
              <a:rPr lang="ru-RU" b="1" dirty="0" smtClean="0"/>
              <a:t> ( «</a:t>
            </a:r>
            <a:r>
              <a:rPr lang="en-US" b="1" dirty="0" smtClean="0"/>
              <a:t>bully</a:t>
            </a:r>
            <a:r>
              <a:rPr lang="ru-RU" b="1" dirty="0" smtClean="0"/>
              <a:t>»-</a:t>
            </a:r>
            <a:r>
              <a:rPr lang="en-US" b="1" dirty="0" smtClean="0"/>
              <a:t> </a:t>
            </a:r>
            <a:r>
              <a:rPr lang="ru-RU" b="1" dirty="0" smtClean="0"/>
              <a:t>хулиган)  –социальное явление, свойственное преимущественно организованным детским коллективам, в первую очередь – школе.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err="1" smtClean="0"/>
              <a:t>Буллинг</a:t>
            </a:r>
            <a:r>
              <a:rPr lang="ru-RU" b="1" dirty="0" smtClean="0"/>
              <a:t> – это  длительный процесс сознательного жестокого отношения, физического и (или) психического, со стороны одного или группы детей к другому ребенку (другим детям).</a:t>
            </a:r>
          </a:p>
          <a:p>
            <a:pPr>
              <a:buNone/>
            </a:pPr>
            <a:r>
              <a:rPr lang="ru-RU" b="1" dirty="0" err="1" smtClean="0"/>
              <a:t>Моббинг</a:t>
            </a:r>
            <a:r>
              <a:rPr lang="ru-RU" b="1" dirty="0" smtClean="0"/>
              <a:t> </a:t>
            </a:r>
            <a:r>
              <a:rPr lang="ru-RU" b="1" dirty="0"/>
              <a:t>(</a:t>
            </a:r>
            <a:r>
              <a:rPr lang="ru-RU" b="1" dirty="0" smtClean="0"/>
              <a:t> «</a:t>
            </a:r>
            <a:r>
              <a:rPr lang="en-US" b="1" dirty="0" smtClean="0"/>
              <a:t>mob</a:t>
            </a:r>
            <a:r>
              <a:rPr lang="ru-RU" b="1" dirty="0" smtClean="0"/>
              <a:t>» </a:t>
            </a:r>
            <a:r>
              <a:rPr lang="mr-IN" b="1" dirty="0" smtClean="0"/>
              <a:t>–</a:t>
            </a:r>
            <a:r>
              <a:rPr lang="ru-RU" b="1" dirty="0" smtClean="0"/>
              <a:t>толпа) </a:t>
            </a:r>
            <a:r>
              <a:rPr lang="mr-IN" b="1" dirty="0" smtClean="0"/>
              <a:t>–</a:t>
            </a:r>
            <a:r>
              <a:rPr lang="ru-RU" b="1" dirty="0" smtClean="0"/>
              <a:t> термин, обозначающий травлю группой одного человека ( чаще применим к взрослым рабочим коллективам)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err="1" smtClean="0"/>
              <a:t>Буллинг</a:t>
            </a:r>
            <a:r>
              <a:rPr lang="ru-RU" b="1" dirty="0" smtClean="0"/>
              <a:t> – модная тема или актуальная проблема?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43% детей оценивают риск насилия в школе как более высокий, чем на улице (данные анонимных опросов)</a:t>
            </a:r>
          </a:p>
          <a:p>
            <a:r>
              <a:rPr lang="ru-RU" b="1" dirty="0" smtClean="0"/>
              <a:t>23% опрошенных детей отметили, что подвергались  публичному высмеиванию в школе ( схожие данные по Европе)</a:t>
            </a:r>
          </a:p>
          <a:p>
            <a:r>
              <a:rPr lang="ru-RU" b="1" dirty="0" smtClean="0"/>
              <a:t>28</a:t>
            </a:r>
            <a:r>
              <a:rPr lang="en-US" b="1" dirty="0" smtClean="0"/>
              <a:t>% </a:t>
            </a:r>
            <a:r>
              <a:rPr lang="ru-RU" b="1" dirty="0" smtClean="0"/>
              <a:t>жертв </a:t>
            </a:r>
            <a:r>
              <a:rPr lang="ru-RU" b="1" dirty="0" err="1" smtClean="0"/>
              <a:t>буллинга</a:t>
            </a:r>
            <a:r>
              <a:rPr lang="ru-RU" b="1" dirty="0" smtClean="0"/>
              <a:t> </a:t>
            </a:r>
            <a:r>
              <a:rPr lang="mr-IN" b="1" dirty="0" smtClean="0"/>
              <a:t>–</a:t>
            </a:r>
            <a:r>
              <a:rPr lang="ru-RU" b="1" dirty="0" smtClean="0"/>
              <a:t> дети 11-12 лет</a:t>
            </a:r>
          </a:p>
          <a:p>
            <a:r>
              <a:rPr lang="ru-RU" b="1" dirty="0" smtClean="0"/>
              <a:t>Мальчики и девочки значимо не отличаются по частоте столкновения с </a:t>
            </a:r>
            <a:r>
              <a:rPr lang="ru-RU" b="1" dirty="0" err="1" smtClean="0"/>
              <a:t>буллингом</a:t>
            </a:r>
            <a:endParaRPr lang="ru-RU" b="1" dirty="0" smtClean="0"/>
          </a:p>
          <a:p>
            <a:r>
              <a:rPr lang="ru-RU" b="1" dirty="0" smtClean="0"/>
              <a:t>Самые распространённые способы -  лицом к лицу, через Интернет, только ок.5</a:t>
            </a:r>
            <a:r>
              <a:rPr lang="en-US" b="1" dirty="0" smtClean="0"/>
              <a:t>% </a:t>
            </a:r>
            <a:r>
              <a:rPr lang="ru-RU" b="1" dirty="0" smtClean="0"/>
              <a:t>-через телефон</a:t>
            </a:r>
          </a:p>
          <a:p>
            <a:r>
              <a:rPr lang="ru-RU" b="1" dirty="0" smtClean="0"/>
              <a:t>В РФ ежегодно нотариально фиксируется </a:t>
            </a:r>
            <a:r>
              <a:rPr lang="ru-RU" b="1" dirty="0" err="1" smtClean="0"/>
              <a:t>ок</a:t>
            </a:r>
            <a:r>
              <a:rPr lang="ru-RU" b="1" dirty="0" smtClean="0"/>
              <a:t>. 30 тыс. случаев </a:t>
            </a:r>
            <a:r>
              <a:rPr lang="ru-RU" b="1" dirty="0" err="1" smtClean="0"/>
              <a:t>кибербуллинга</a:t>
            </a:r>
            <a:r>
              <a:rPr lang="ru-RU" b="1" dirty="0" smtClean="0"/>
              <a:t> ( в Москве ежегодно количество увеличивается вдвое)</a:t>
            </a:r>
          </a:p>
          <a:p>
            <a:r>
              <a:rPr lang="ru-RU" b="1" dirty="0" smtClean="0"/>
              <a:t>70</a:t>
            </a:r>
            <a:r>
              <a:rPr lang="en-US" b="1" dirty="0" smtClean="0"/>
              <a:t>%</a:t>
            </a:r>
            <a:r>
              <a:rPr lang="ru-RU" b="1" dirty="0" smtClean="0"/>
              <a:t> российских школьников признаются в том, что были участниками или жертвами он-</a:t>
            </a:r>
            <a:r>
              <a:rPr lang="ru-RU" b="1" dirty="0" err="1" smtClean="0"/>
              <a:t>лайн</a:t>
            </a:r>
            <a:r>
              <a:rPr lang="ru-RU" b="1" dirty="0" smtClean="0"/>
              <a:t> травли</a:t>
            </a:r>
          </a:p>
        </p:txBody>
      </p:sp>
    </p:spTree>
    <p:extLst>
      <p:ext uri="{BB962C8B-B14F-4D97-AF65-F5344CB8AC3E}">
        <p14:creationId xmlns:p14="http://schemas.microsoft.com/office/powerpoint/2010/main" val="2177247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2279</TotalTime>
  <Words>3871</Words>
  <Application>Microsoft Macintosh PowerPoint</Application>
  <PresentationFormat>Экран (4:3)</PresentationFormat>
  <Paragraphs>356</Paragraphs>
  <Slides>70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70</vt:i4>
      </vt:variant>
    </vt:vector>
  </HeadingPairs>
  <TitlesOfParts>
    <vt:vector size="71" baseType="lpstr">
      <vt:lpstr>Городская</vt:lpstr>
      <vt:lpstr>Буллинг ( травля) в школьной среде: профилактика, работа с агрессорами и жертвами. </vt:lpstr>
      <vt:lpstr>Ваши ожидания?</vt:lpstr>
      <vt:lpstr>Содержание тем первого дня</vt:lpstr>
      <vt:lpstr>Буллинг как разновидность эмоционального насилия </vt:lpstr>
      <vt:lpstr>Классификация насилия</vt:lpstr>
      <vt:lpstr>Эмоциональное насилие</vt:lpstr>
      <vt:lpstr>Школьное насилие </vt:lpstr>
      <vt:lpstr>Буллинг – травля, притеснение, унижение.</vt:lpstr>
      <vt:lpstr> Буллинг – модная тема или актуальная проблема? </vt:lpstr>
      <vt:lpstr>Виды буллинга</vt:lpstr>
      <vt:lpstr>Проявления </vt:lpstr>
      <vt:lpstr>Проявления</vt:lpstr>
      <vt:lpstr>Группы риска</vt:lpstr>
      <vt:lpstr>Группы риска</vt:lpstr>
      <vt:lpstr>Психологические факторы риска буллеров ( обидчиков, агрессоров)</vt:lpstr>
      <vt:lpstr>Он-лайн буллинг ( травля в Интернете, кибербуллинг)</vt:lpstr>
      <vt:lpstr>Он-лайн буллинг</vt:lpstr>
      <vt:lpstr>Он-лайн буллинг</vt:lpstr>
      <vt:lpstr>Психологические факторы риска потенциальных жертв он-лайн буллинга </vt:lpstr>
      <vt:lpstr>Психологические факторы риска он-лайн буллеров</vt:lpstr>
      <vt:lpstr>Презентация PowerPoint</vt:lpstr>
      <vt:lpstr>Сексуальные злоупотребления</vt:lpstr>
      <vt:lpstr>Последствия</vt:lpstr>
      <vt:lpstr>Психологические факторы риска потенциальных жертв сексуальных злоупотреблений он-лайн</vt:lpstr>
      <vt:lpstr>Последствия буллинга (для жертв)</vt:lpstr>
      <vt:lpstr>Последствия буллинга ( для буллеров)</vt:lpstr>
      <vt:lpstr>Факторы, способствующие буллингу в школе </vt:lpstr>
      <vt:lpstr>Юридические аспекты буллинга и кибербуллинга</vt:lpstr>
      <vt:lpstr>Юридические аспекты буллинга и кибербуллинга</vt:lpstr>
      <vt:lpstr>Диагностика буллинга</vt:lpstr>
      <vt:lpstr>Диагностика буллинга</vt:lpstr>
      <vt:lpstr>Отличие буллинга от нормального конфликта ( * С.В. Кривцова, 2018)</vt:lpstr>
      <vt:lpstr>На что еще нужно обращать внимание</vt:lpstr>
      <vt:lpstr>Основные принципы проведения первичного интервью</vt:lpstr>
      <vt:lpstr>Речевые ( вербальные) техники активного слушания </vt:lpstr>
      <vt:lpstr>Вербальные техники активного слушания </vt:lpstr>
      <vt:lpstr>Презентация PowerPoint</vt:lpstr>
      <vt:lpstr>Презентация PowerPoint</vt:lpstr>
      <vt:lpstr>Принципы интервью  с пострадавшим от буллинга ребёнком</vt:lpstr>
      <vt:lpstr>Ситуация для ролевой игры</vt:lpstr>
      <vt:lpstr>Основы первичного интервью с обидчиками ( агрессорами)</vt:lpstr>
      <vt:lpstr>Основные принципы работы в ситуациях буллинга</vt:lpstr>
      <vt:lpstr>Основные принципы работы в ситуациях буллинга</vt:lpstr>
      <vt:lpstr>Основные принципы работы в ситуациях буллинга</vt:lpstr>
      <vt:lpstr>Основные принципы работы в ситуациях буллинга</vt:lpstr>
      <vt:lpstr>Алгоритм работы в случае выявления травли</vt:lpstr>
      <vt:lpstr>Практическое упражнение</vt:lpstr>
      <vt:lpstr>Содержание второго дня</vt:lpstr>
      <vt:lpstr>Роль родителей</vt:lpstr>
      <vt:lpstr>Основы взаимодействия с родителями пострадавших детей</vt:lpstr>
      <vt:lpstr>Упражнение</vt:lpstr>
      <vt:lpstr>Основы взаимодействия с родителями пострадавших детей</vt:lpstr>
      <vt:lpstr>Работа с детьми , пострадавшими от буллинга</vt:lpstr>
      <vt:lpstr>Методы КПТ</vt:lpstr>
      <vt:lpstr>Упражнение</vt:lpstr>
      <vt:lpstr>Упражнение</vt:lpstr>
      <vt:lpstr>Интегративные методы</vt:lpstr>
      <vt:lpstr>Работа с обидчиками ( буллерами)</vt:lpstr>
      <vt:lpstr>План терапии ( поведенческие методы) </vt:lpstr>
      <vt:lpstr>Упражнение</vt:lpstr>
      <vt:lpstr>План терапии (когнитивные методы)</vt:lpstr>
      <vt:lpstr>Упражнение</vt:lpstr>
      <vt:lpstr>Профилактика</vt:lpstr>
      <vt:lpstr>Профилактика </vt:lpstr>
      <vt:lpstr>Пути коррекции и профилактики он-лайн - буллинга</vt:lpstr>
      <vt:lpstr>Но пока …….</vt:lpstr>
      <vt:lpstr>Презентация PowerPoint</vt:lpstr>
      <vt:lpstr>Презентация PowerPoint</vt:lpstr>
      <vt:lpstr>Спасибо за внимание! </vt:lpstr>
      <vt:lpstr>Рекомендуемая 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Безбарьерная среда – среда без насилия</dc:title>
  <dc:creator>Марина</dc:creator>
  <cp:lastModifiedBy>Marina</cp:lastModifiedBy>
  <cp:revision>101</cp:revision>
  <dcterms:created xsi:type="dcterms:W3CDTF">2012-11-20T13:27:58Z</dcterms:created>
  <dcterms:modified xsi:type="dcterms:W3CDTF">2019-11-21T19:51:56Z</dcterms:modified>
</cp:coreProperties>
</file>