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sldIdLst>
    <p:sldId id="256" r:id="rId2"/>
    <p:sldId id="258" r:id="rId3"/>
    <p:sldId id="284" r:id="rId4"/>
    <p:sldId id="261" r:id="rId5"/>
    <p:sldId id="281" r:id="rId6"/>
    <p:sldId id="282" r:id="rId7"/>
    <p:sldId id="285" r:id="rId8"/>
    <p:sldId id="283" r:id="rId9"/>
    <p:sldId id="288" r:id="rId10"/>
    <p:sldId id="286" r:id="rId11"/>
    <p:sldId id="287" r:id="rId12"/>
    <p:sldId id="289" r:id="rId13"/>
    <p:sldId id="290" r:id="rId14"/>
    <p:sldId id="291" r:id="rId15"/>
    <p:sldId id="292" r:id="rId16"/>
    <p:sldId id="270" r:id="rId17"/>
    <p:sldId id="293" r:id="rId18"/>
    <p:sldId id="277" r:id="rId19"/>
    <p:sldId id="278" r:id="rId20"/>
    <p:sldId id="280" r:id="rId21"/>
    <p:sldId id="271" r:id="rId22"/>
    <p:sldId id="257" r:id="rId23"/>
    <p:sldId id="29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88" d="100"/>
          <a:sy n="88" d="100"/>
        </p:scale>
        <p:origin x="-102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4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4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3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2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5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64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7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24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48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2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357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686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0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483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9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0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65BC3F-6341-488D-93F1-3173AFC5D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300" y="1577341"/>
            <a:ext cx="7303770" cy="1809324"/>
          </a:xfrm>
        </p:spPr>
        <p:txBody>
          <a:bodyPr>
            <a:noAutofit/>
          </a:bodyPr>
          <a:lstStyle/>
          <a:p>
            <a:r>
              <a:rPr lang="ru-RU" sz="3200" dirty="0"/>
              <a:t>Проектирование индивидуальных образовательных маршрутов обучающихся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DBC36A-D768-4D46-B712-6724759FD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71337"/>
            <a:ext cx="6815669" cy="150706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Индивидуальный итоговый проект</a:t>
            </a:r>
          </a:p>
          <a:p>
            <a:pPr algn="r"/>
            <a:endParaRPr lang="ru-RU" dirty="0"/>
          </a:p>
          <a:p>
            <a:r>
              <a:rPr lang="ru-RU" sz="2800" dirty="0" err="1"/>
              <a:t>Матина</a:t>
            </a:r>
            <a:r>
              <a:rPr lang="ru-RU" sz="2800" dirty="0"/>
              <a:t> Галина Олеговна, доцент КУЭО СПб АППО, </a:t>
            </a:r>
            <a:r>
              <a:rPr lang="ru-RU" sz="2800" dirty="0" err="1"/>
              <a:t>к.психол.наук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83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D11E8-2854-487C-8D4C-D4EFB3DA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ИОП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6BD1E3-A9E7-4D79-B6E0-8E732319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Индивидуальная образовательная программа – </a:t>
            </a:r>
            <a:r>
              <a:rPr lang="ru-RU" b="1" dirty="0"/>
              <a:t>программа самообразования, программа организации самостоятельной работы ученика</a:t>
            </a:r>
            <a:r>
              <a:rPr lang="ru-RU" dirty="0"/>
              <a:t> (экстернат, репетиторство, очно-заочная форма)</a:t>
            </a:r>
          </a:p>
          <a:p>
            <a:r>
              <a:rPr lang="ru-RU" dirty="0"/>
              <a:t>Индивидуальная образовательная программа – </a:t>
            </a:r>
            <a:r>
              <a:rPr lang="ru-RU" b="1" dirty="0"/>
              <a:t>форма фиксации результатов самоопределения, предметная основа взаимодействия обучающегося и тьютора (</a:t>
            </a:r>
            <a:r>
              <a:rPr lang="ru-RU" dirty="0"/>
              <a:t>может быть составлена на основе ресурсов внеурочной деятельности, </a:t>
            </a:r>
            <a:r>
              <a:rPr lang="ru-RU" dirty="0" err="1"/>
              <a:t>доп.образования</a:t>
            </a:r>
            <a:r>
              <a:rPr lang="ru-RU" dirty="0"/>
              <a:t>, ресурсов партнеров)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511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FCA7D2-C59F-4C67-9090-EBDDCB26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образовательных возможностей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DCFA1F-D0AA-426C-B44F-759E3E6A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Урочная деятельность (включая организацию создания и защиты индивидуальных итоговых проектов)</a:t>
            </a:r>
          </a:p>
          <a:p>
            <a:r>
              <a:rPr lang="ru-RU" dirty="0"/>
              <a:t>Внеурочная деятельность</a:t>
            </a:r>
          </a:p>
          <a:p>
            <a:r>
              <a:rPr lang="ru-RU" dirty="0"/>
              <a:t>Дополнительное образование</a:t>
            </a:r>
          </a:p>
          <a:p>
            <a:r>
              <a:rPr lang="ru-RU" dirty="0"/>
              <a:t>Дистанционные ресурсы</a:t>
            </a:r>
          </a:p>
          <a:p>
            <a:r>
              <a:rPr lang="ru-RU" dirty="0"/>
              <a:t>Ресурсы 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388342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27ABA-D98E-442D-91B8-B92AED3A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профильных ИОМ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B6ADB4-158A-4778-B498-62562C3B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Линейный профильный (ограничен ресурсами школы)</a:t>
            </a:r>
          </a:p>
          <a:p>
            <a:r>
              <a:rPr lang="ru-RU" dirty="0"/>
              <a:t>Линейный профильный событийный</a:t>
            </a:r>
          </a:p>
          <a:p>
            <a:r>
              <a:rPr lang="ru-RU" dirty="0"/>
              <a:t>Уникальный (</a:t>
            </a:r>
            <a:r>
              <a:rPr lang="ru-RU" dirty="0" err="1"/>
              <a:t>мультипрофильный</a:t>
            </a:r>
            <a:r>
              <a:rPr lang="ru-RU" dirty="0"/>
              <a:t>), предполагает обязательный выход за пределы образовательной организации (в перспективе – сетевая форма реализации образовательной программы – ст.15 273-ФЗ)</a:t>
            </a:r>
          </a:p>
        </p:txBody>
      </p:sp>
    </p:spTree>
    <p:extLst>
      <p:ext uri="{BB962C8B-B14F-4D97-AF65-F5344CB8AC3E}">
        <p14:creationId xmlns:p14="http://schemas.microsoft.com/office/powerpoint/2010/main" val="411721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1241A1-EDC7-4557-B6B4-E7599616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ИОП как результат самоопределения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B9686F-7B58-4ED3-A972-B41E9B63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Индивидуальная образовательная программа – предмет отношений обучающегося и тьютора (фиксация итогов самоопределения)</a:t>
            </a:r>
          </a:p>
          <a:p>
            <a:r>
              <a:rPr lang="ru-RU" dirty="0"/>
              <a:t>Требует нормативного, информационного, смыслового и мотивационного, организационного и рефлексивного сопровождения.</a:t>
            </a:r>
          </a:p>
          <a:p>
            <a:r>
              <a:rPr lang="ru-RU" dirty="0" err="1"/>
              <a:t>Тьюторское</a:t>
            </a:r>
            <a:r>
              <a:rPr lang="ru-RU" dirty="0"/>
              <a:t> сопровождение – особая педагогическая технология, основанная на взаимодействии ученика и тьютора, в ходе которого ученик осознает и реализует собственные образовательные цели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295604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905D70-32CC-4E03-A8BB-F1F55F7D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Тьюторское</a:t>
            </a:r>
            <a:r>
              <a:rPr lang="ru-RU" dirty="0"/>
              <a:t> сопровождение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265803-FC6F-4685-8E04-14048C4BC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Тьютор – это позиция, сопровождающая, поддерживающая процесс самообразования, индивидуальный образовательный поиск, осуществляющая поддержку разработки и реализации индивидуальных образовательных проектов и программ (технологии коучинга).</a:t>
            </a:r>
          </a:p>
          <a:p>
            <a:r>
              <a:rPr lang="ru-RU" dirty="0"/>
              <a:t>Тьютор – это наставник.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43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4598C2-1AB5-4C7B-88D2-C08F641A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Тьюторское</a:t>
            </a:r>
            <a:r>
              <a:rPr lang="ru-RU" dirty="0"/>
              <a:t> сопровождение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8C676F-B332-4013-AC72-93407E6CC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Тьюторское</a:t>
            </a:r>
            <a:r>
              <a:rPr lang="ru-RU" b="1" dirty="0"/>
              <a:t> сопровождение – </a:t>
            </a:r>
            <a:r>
              <a:rPr lang="ru-RU" dirty="0"/>
              <a:t>это педагогическая деятельность по индивидуализации образования, направленная на выявление и развитие образовательных мотивов и интересов учащегося, поиск образовательных ресурсов для создания индивидуальной образовательной программы, на работу с образовательным заказом семьи, формирование учебной и образовательной рефлексии учащегося</a:t>
            </a:r>
          </a:p>
        </p:txBody>
      </p:sp>
    </p:spTree>
    <p:extLst>
      <p:ext uri="{BB962C8B-B14F-4D97-AF65-F5344CB8AC3E}">
        <p14:creationId xmlns:p14="http://schemas.microsoft.com/office/powerpoint/2010/main" val="293535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26678"/>
          </a:xfrm>
          <a:noFill/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</a:rPr>
              <a:t>В чем нужна помощь?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0" y="2354580"/>
            <a:ext cx="10629900" cy="3863339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Инструменты диагностики склонностей, интересов, профессионального выбора – </a:t>
            </a:r>
            <a:r>
              <a:rPr lang="ru-RU" sz="2000" b="1" dirty="0">
                <a:solidFill>
                  <a:schemeClr val="tx1"/>
                </a:solidFill>
              </a:rPr>
              <a:t>понимание себя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в расширении </a:t>
            </a:r>
            <a:r>
              <a:rPr lang="ru-RU" sz="2000" b="1" dirty="0">
                <a:solidFill>
                  <a:schemeClr val="tx1"/>
                </a:solidFill>
              </a:rPr>
              <a:t>возможности для выбора </a:t>
            </a:r>
            <a:r>
              <a:rPr lang="ru-RU" sz="2000" dirty="0">
                <a:solidFill>
                  <a:schemeClr val="tx1"/>
                </a:solidFill>
              </a:rPr>
              <a:t>учащегося (введение предметов разного уровня сложности, разработка соответствующих программ, курсов, анализ внешних ресурсов);</a:t>
            </a:r>
            <a:endParaRPr lang="ru-RU" sz="2000" dirty="0"/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в предложении альтернатив</a:t>
            </a:r>
            <a:r>
              <a:rPr lang="ru-RU" sz="2000" dirty="0">
                <a:solidFill>
                  <a:schemeClr val="tx1"/>
                </a:solidFill>
              </a:rPr>
              <a:t>, которые есть у ученика (формирование информационной готовности к выбору);</a:t>
            </a:r>
            <a:endParaRPr lang="ru-RU" sz="2000" dirty="0"/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в помощи </a:t>
            </a:r>
            <a:r>
              <a:rPr lang="ru-RU" sz="2000" b="1" dirty="0">
                <a:solidFill>
                  <a:schemeClr val="tx1"/>
                </a:solidFill>
              </a:rPr>
              <a:t>определения  способов  деятельности </a:t>
            </a:r>
            <a:r>
              <a:rPr lang="ru-RU" sz="2000" dirty="0">
                <a:solidFill>
                  <a:schemeClr val="tx1"/>
                </a:solidFill>
              </a:rPr>
              <a:t>(не решает за ученика, а учит выбирать);</a:t>
            </a:r>
            <a:endParaRPr lang="ru-RU" sz="2000" dirty="0"/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в формировании культуры и </a:t>
            </a:r>
            <a:r>
              <a:rPr lang="ru-RU" sz="2000" b="1" dirty="0">
                <a:solidFill>
                  <a:schemeClr val="tx1"/>
                </a:solidFill>
              </a:rPr>
              <a:t>ответственности собственного выбора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тьюторская</a:t>
            </a:r>
            <a:r>
              <a:rPr lang="ru-RU" sz="2000" dirty="0">
                <a:solidFill>
                  <a:schemeClr val="tx1"/>
                </a:solidFill>
              </a:rPr>
              <a:t> деятельность).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05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</a:rPr>
              <a:t>Профессиональный стандарт «Специалист в области воспитания»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416299"/>
              </p:ext>
            </p:extLst>
          </p:nvPr>
        </p:nvGraphicFramePr>
        <p:xfrm>
          <a:off x="1295402" y="2446020"/>
          <a:ext cx="10111738" cy="379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1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15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Тьюторское</a:t>
                      </a:r>
                      <a:r>
                        <a:rPr lang="ru-RU" sz="2800" dirty="0"/>
                        <a:t> сопровождение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875">
                <a:tc>
                  <a:txBody>
                    <a:bodyPr/>
                    <a:lstStyle/>
                    <a:p>
                      <a:r>
                        <a:rPr lang="ru-RU" sz="2800" dirty="0"/>
                        <a:t>Педагогическое </a:t>
                      </a:r>
                      <a:r>
                        <a:rPr lang="ru-RU" sz="2800" b="1" dirty="0"/>
                        <a:t>сопровождение реализации ИОМ </a:t>
                      </a:r>
                      <a:r>
                        <a:rPr lang="ru-RU" sz="2800" dirty="0"/>
                        <a:t>обучающимися, имеющими особые образовательные потребности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563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/>
                        <a:t>Организация образовательной среды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6293">
                <a:tc>
                  <a:txBody>
                    <a:bodyPr/>
                    <a:lstStyle/>
                    <a:p>
                      <a:r>
                        <a:rPr lang="ru-RU" sz="2800" b="1" dirty="0"/>
                        <a:t>Организационно-методическое обеспечение </a:t>
                      </a:r>
                      <a:r>
                        <a:rPr lang="ru-RU" sz="2800" dirty="0"/>
                        <a:t>реализации обучающимися ИОМ,  проектов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59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9A3F78-9B5B-4B30-8FC8-50A7008C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Индивидуальный проект (ФГОС СОО)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E37BA9-95D3-4D0F-B03C-71BE0AD069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Индивидуальный итоговой проект (ИИП) </a:t>
            </a:r>
            <a:r>
              <a:rPr lang="ru-RU" b="1" dirty="0"/>
              <a:t>является особой формой организации самостоятельной работы обучающихся</a:t>
            </a:r>
            <a:r>
              <a:rPr lang="ru-RU" dirty="0"/>
              <a:t>, отражающей результаты сформированности метапредметных и личностных результатов образования, основным объектом оценки метапредметных результатов, сформированных у учащихся в ходе освоения основных образовательных программ</a:t>
            </a:r>
          </a:p>
          <a:p>
            <a:r>
              <a:rPr lang="ru-RU" dirty="0"/>
              <a:t>ИИП – инструмент индивидуализации образования, дифференциации содержания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69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E96B5-4E9E-4014-A781-41C75782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Каким образом может быть выполнен?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6CCD89-7EDC-4E8B-B386-FCE91E3199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 рамках одного или нескольких учебных предметов</a:t>
            </a:r>
          </a:p>
          <a:p>
            <a:pPr algn="just"/>
            <a:r>
              <a:rPr lang="ru-RU" dirty="0"/>
              <a:t>в рамках внеурочной деятельности</a:t>
            </a:r>
          </a:p>
          <a:p>
            <a:pPr algn="just"/>
            <a:r>
              <a:rPr lang="ru-RU" dirty="0"/>
              <a:t>дополнительного образования</a:t>
            </a:r>
          </a:p>
          <a:p>
            <a:pPr algn="just"/>
            <a:r>
              <a:rPr lang="ru-RU" dirty="0"/>
              <a:t> самообразования</a:t>
            </a:r>
          </a:p>
          <a:p>
            <a:pPr algn="just"/>
            <a:r>
              <a:rPr lang="ru-RU" dirty="0"/>
              <a:t> профильного обучения</a:t>
            </a:r>
          </a:p>
          <a:p>
            <a:pPr algn="just"/>
            <a:r>
              <a:rPr lang="ru-RU" dirty="0"/>
              <a:t> воспитательной, общественно-полезной,  профориентационной или иной деятельности</a:t>
            </a:r>
          </a:p>
          <a:p>
            <a:pPr algn="just"/>
            <a:r>
              <a:rPr lang="ru-RU" b="1" dirty="0"/>
              <a:t>в рамках специального курса (учебный план, программа), цель курса – обучение и сопровождение всех обучающихся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3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7" y="731838"/>
            <a:ext cx="8496944" cy="1143000"/>
          </a:xfrm>
          <a:noFill/>
        </p:spPr>
        <p:txBody>
          <a:bodyPr/>
          <a:lstStyle/>
          <a:p>
            <a:pPr algn="ctr"/>
            <a:r>
              <a:rPr lang="ru-RU" dirty="0"/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Индивидуальный учебный план </a:t>
            </a:r>
            <a:r>
              <a:rPr lang="ru-RU" dirty="0"/>
              <a:t>– выбор предметов изучения, нормативный документ (часть ООП)</a:t>
            </a:r>
          </a:p>
          <a:p>
            <a:r>
              <a:rPr lang="ru-RU" b="1" dirty="0"/>
              <a:t>Индивидуальный образовательный маршрут </a:t>
            </a:r>
            <a:r>
              <a:rPr lang="ru-RU" dirty="0"/>
              <a:t>– персональный путь ученика, фиксация которого происходит при составлении ИУП или ИОП </a:t>
            </a:r>
          </a:p>
          <a:p>
            <a:r>
              <a:rPr lang="ru-RU" b="1" dirty="0"/>
              <a:t>Индивидуальная образовательная траектория</a:t>
            </a:r>
            <a:r>
              <a:rPr lang="ru-RU" dirty="0"/>
              <a:t> – пространственно-временное нелинейное движение ученика в процессе реализации индивидуальных образовательных запросов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37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9C2FB0-CB20-4155-AE6B-76E036C1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индивидуальных проектов в старших классах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DEB62D-89FC-4336-8C01-D2BACDB1B5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Межпредметные или метапредметные (теоретические, исследовательские)</a:t>
            </a:r>
          </a:p>
          <a:p>
            <a:r>
              <a:rPr lang="ru-RU" dirty="0"/>
              <a:t>Прикладные (продукты, которые можно использовать)</a:t>
            </a:r>
          </a:p>
          <a:p>
            <a:r>
              <a:rPr lang="ru-RU" dirty="0"/>
              <a:t>Социальные (алгоритм решения социально важной проблемы)</a:t>
            </a:r>
          </a:p>
          <a:p>
            <a:r>
              <a:rPr lang="ru-RU" dirty="0"/>
              <a:t>Профориентационные (исследование в рамках профессии, самопознание, овладение компетенциями, необходимыми для выполнения профессиональной деятельности)</a:t>
            </a:r>
          </a:p>
          <a:p>
            <a:r>
              <a:rPr lang="ru-RU" dirty="0"/>
              <a:t>Творческие (сценарии, художественные произведения, фильмы)</a:t>
            </a:r>
          </a:p>
          <a:p>
            <a:r>
              <a:rPr lang="ru-RU" dirty="0"/>
              <a:t>Конструкторские (технические модели)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17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Формы итогового индивидуального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95400" y="2556932"/>
            <a:ext cx="10077449" cy="331893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200" dirty="0"/>
              <a:t>а) письменная работа (эссе, реферат с элементами исследования, аналитические материалы, обзорные материалы, отчёты о проведённых исследованиях, сценарий, стендовый доклад и др.);</a:t>
            </a:r>
          </a:p>
          <a:p>
            <a:pPr marL="0" indent="0" algn="just">
              <a:buNone/>
            </a:pPr>
            <a:r>
              <a:rPr lang="ru-RU" sz="3200" dirty="0"/>
              <a:t>б) художественная творческая работа (в области литературы, музыки, изобразительного искусства, экранных искусств), представленная в виде прозаического или стихотворного произведения, инсценировки, художественной декламации, исполнения музыкального произведения, компьютерной анимации и др.;</a:t>
            </a:r>
          </a:p>
          <a:p>
            <a:pPr marL="0" indent="0" algn="just">
              <a:buNone/>
            </a:pPr>
            <a:r>
              <a:rPr lang="ru-RU" sz="3200" dirty="0"/>
              <a:t>в) материальный объект, макет, иное конструкторское изделие;</a:t>
            </a:r>
          </a:p>
          <a:p>
            <a:pPr marL="0" indent="0" algn="just">
              <a:buNone/>
            </a:pPr>
            <a:r>
              <a:rPr lang="ru-RU" sz="3200" dirty="0"/>
              <a:t>г) отчётные материалы по социальному проекту, которые могут включать как тексты, так и мультимедийные продукты.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134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F8E7C-A1BD-4DE8-BA1B-1DC05825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Индивидуальный итоговый проект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02F00B-522D-4A7F-A3D9-15279CEA7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Инструмент индивидуализации образования</a:t>
            </a:r>
          </a:p>
          <a:p>
            <a:r>
              <a:rPr lang="ru-RU" dirty="0"/>
              <a:t>Предмет в учебном плане в 10-11 классе</a:t>
            </a:r>
          </a:p>
          <a:p>
            <a:r>
              <a:rPr lang="ru-RU" dirty="0"/>
              <a:t>Предполагает публичную защиту и оценку</a:t>
            </a:r>
          </a:p>
          <a:p>
            <a:r>
              <a:rPr lang="ru-RU" dirty="0"/>
              <a:t>Требует особых организационных решений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56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FCAC1C-F4C7-4441-B29A-251E7364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секции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A0015F-E98E-4338-BFF3-53E47836D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Познакомиться с опытом организации работы по подготовке и защите обучающимися индивидуальных итоговых проектов</a:t>
            </a:r>
          </a:p>
          <a:p>
            <a:r>
              <a:rPr lang="ru-RU" dirty="0"/>
              <a:t>Поучаствовать в имитационно-моделирующей деловой игре:</a:t>
            </a:r>
          </a:p>
          <a:p>
            <a:pPr>
              <a:buFontTx/>
              <a:buChar char="-"/>
            </a:pPr>
            <a:r>
              <a:rPr lang="ru-RU" dirty="0"/>
              <a:t>Работа с запросом ученика</a:t>
            </a:r>
          </a:p>
          <a:p>
            <a:pPr>
              <a:buFontTx/>
              <a:buChar char="-"/>
            </a:pPr>
            <a:r>
              <a:rPr lang="ru-RU" dirty="0"/>
              <a:t>Моделирование элемента </a:t>
            </a:r>
            <a:r>
              <a:rPr lang="ru-RU" dirty="0" err="1"/>
              <a:t>тьюторского</a:t>
            </a:r>
            <a:r>
              <a:rPr lang="ru-RU" dirty="0"/>
              <a:t> сопровождения при работе над ИИП</a:t>
            </a:r>
          </a:p>
          <a:p>
            <a:pPr>
              <a:buFontTx/>
              <a:buChar char="-"/>
            </a:pPr>
            <a:r>
              <a:rPr lang="ru-RU" dirty="0"/>
              <a:t>Формулировка темы ИИП (по профилям обучения)</a:t>
            </a:r>
          </a:p>
          <a:p>
            <a:pPr>
              <a:buFontTx/>
              <a:buChar char="-"/>
            </a:pPr>
            <a:r>
              <a:rPr lang="ru-RU" dirty="0" err="1"/>
              <a:t>Взаимоэкспертиза</a:t>
            </a:r>
            <a:r>
              <a:rPr lang="ru-RU" dirty="0"/>
              <a:t> качества формулировки темы (работа с критериями)</a:t>
            </a:r>
          </a:p>
          <a:p>
            <a:pPr>
              <a:buFontTx/>
              <a:buChar char="-"/>
            </a:pPr>
            <a:r>
              <a:rPr lang="ru-RU" dirty="0"/>
              <a:t>Обратная связь участников секции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68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544D1-0BDF-41E8-9485-CCB6908A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Обучение по индивидуальным учебным планам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EC659C-6BF4-4DF6-84EC-9D89207E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Профильное обучение (дифференциация содержания, реже – организации обучения)</a:t>
            </a:r>
          </a:p>
          <a:p>
            <a:r>
              <a:rPr lang="ru-RU" dirty="0"/>
              <a:t>Сочетание разных форм обучения (очная и очно-заочная), предполагающие самостоятельное изучение отдельных курсов или части курса (или выбор предметов изучения по заявлению родителей).</a:t>
            </a:r>
          </a:p>
        </p:txBody>
      </p:sp>
    </p:spTree>
    <p:extLst>
      <p:ext uri="{BB962C8B-B14F-4D97-AF65-F5344CB8AC3E}">
        <p14:creationId xmlns:p14="http://schemas.microsoft.com/office/powerpoint/2010/main" val="370585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Индивидуальный образовательный маршрут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76904"/>
            <a:ext cx="10216894" cy="364957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Индивидуальный образовательный маршрут (ИОМ) – </a:t>
            </a:r>
            <a:r>
              <a:rPr lang="ru-RU" b="1" dirty="0">
                <a:solidFill>
                  <a:schemeClr val="tx1"/>
                </a:solidFill>
              </a:rPr>
              <a:t>это особая организационная форма</a:t>
            </a:r>
            <a:r>
              <a:rPr lang="ru-RU" dirty="0">
                <a:solidFill>
                  <a:schemeClr val="tx1"/>
                </a:solidFill>
              </a:rPr>
              <a:t>, основанная на индивидуализации образовательного процесса, способствующая реализации персональных образовательных потребностей и обеспечивающая  выбор личностью образовательного пути достижения своих целей, с помощью индивидуального учебного плана (ИУП) и проектирования индивидуальной образовательной программы (ИОП) на фиксированном этапе обучения.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1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CCF48-1D38-4C3C-923F-41E2477C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Индивидуальная образовательная программа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73AC97-D34E-4354-9CE3-B6FD4A072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Индивидуальная образовательная программа – форма фиксации целенаправленно проектируемой дифференцируемой образовательной деятельности обучающегося.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Создается при наличии запроса или острой необходимости (болезнь)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Предполагает работу с дифференциацией содержания обучения в рамках существующего учебного плана (создание специальных адресных модулей, курсов, представляющих из себя мини-программы, например, дистанционных, элективных, дополнительных, коррекционных, профориентационных и т.п.)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20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E70FCD-0392-4B90-8E12-1EC7DD0F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Кому может быть адресована ИОП?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B8EF8D-C7DE-4E59-ADC1-F264CFC55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Дети, имеющие особые образовательные потребности</a:t>
            </a:r>
          </a:p>
          <a:p>
            <a:r>
              <a:rPr lang="ru-RU" dirty="0"/>
              <a:t>Профильное (углубленное) обучение</a:t>
            </a:r>
          </a:p>
          <a:p>
            <a:r>
              <a:rPr lang="ru-RU" dirty="0"/>
              <a:t>Групповое обучение</a:t>
            </a:r>
          </a:p>
          <a:p>
            <a:r>
              <a:rPr lang="ru-RU" dirty="0"/>
              <a:t>Ускоренное обучение</a:t>
            </a:r>
          </a:p>
          <a:p>
            <a:r>
              <a:rPr lang="ru-RU" dirty="0"/>
              <a:t>Самостоятельное изучение</a:t>
            </a:r>
          </a:p>
          <a:p>
            <a:r>
              <a:rPr lang="ru-RU" dirty="0"/>
              <a:t>Практики погружения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07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28282E-CEFC-4197-9E78-D3351929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 ИОП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6430B3-BD80-438F-9ADD-02BFB3F2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Адресные модули в рабочих программах</a:t>
            </a:r>
          </a:p>
          <a:p>
            <a:r>
              <a:rPr lang="ru-RU" dirty="0">
                <a:solidFill>
                  <a:schemeClr val="tx1"/>
                </a:solidFill>
              </a:rPr>
              <a:t>Модуль – это основное средство модульного обучения, которое является законченным блоком информации, а также включает в себя целевую программу вариативных действий и методическое руководство, обеспечивающее достижение поставленных дидактических целей.</a:t>
            </a:r>
          </a:p>
          <a:p>
            <a:r>
              <a:rPr lang="ru-RU" b="1" u="sng" dirty="0"/>
              <a:t>Виды модулей</a:t>
            </a:r>
            <a:r>
              <a:rPr lang="ru-RU" b="1" dirty="0"/>
              <a:t>: коррекционные, для самостоятельной работы, для реализации дифференцированных образовательных запросов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60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53EB0D-FFBF-4D80-803C-28E6BEB3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Профессиональный стандарт педагога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B819A2-5BD5-4F22-A2F8-FB4BB017C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и реализовывать индивидуальные образовательные  маршруты,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программы развития и индивидуально-­  ориентированные образовательные программы с учетом личностных и  возрастных особенностей обучающихся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61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2A5D7-E40D-492B-A1D0-C2E86B39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Сочетание форм получения образования и форм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39906B-D5D2-4CB6-B1C3-5F8C59075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право выбора формы получения образования и формы обучения может быть использовано обучающимися и родителями (законными представителями) при выборе содержания и путей изучения учебных предметов (273-ФЗ, п.4 ст.17 – возможность сочетания разных форм)</a:t>
            </a:r>
          </a:p>
          <a:p>
            <a:r>
              <a:rPr lang="ru-RU" dirty="0"/>
              <a:t>вариативные формы обучения предполагают очную, очно-заочную, заочную формы (при обучении в организациях, осуществляющих образовательную деятельность) и обучение в форме семейного образования и самообразования (ст.17 п.2-3)</a:t>
            </a:r>
          </a:p>
        </p:txBody>
      </p:sp>
    </p:spTree>
    <p:extLst>
      <p:ext uri="{BB962C8B-B14F-4D97-AF65-F5344CB8AC3E}">
        <p14:creationId xmlns:p14="http://schemas.microsoft.com/office/powerpoint/2010/main" val="3569696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1092</Words>
  <Application>Microsoft Office PowerPoint</Application>
  <PresentationFormat>Произвольный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Натуральные материалы</vt:lpstr>
      <vt:lpstr>Проектирование индивидуальных образовательных маршрутов обучающихся</vt:lpstr>
      <vt:lpstr>Основные понятия</vt:lpstr>
      <vt:lpstr>Обучение по индивидуальным учебным планам</vt:lpstr>
      <vt:lpstr>Индивидуальный образовательный маршрут</vt:lpstr>
      <vt:lpstr>Индивидуальная образовательная программа</vt:lpstr>
      <vt:lpstr>Кому может быть адресована ИОП?</vt:lpstr>
      <vt:lpstr>Форма ИОП</vt:lpstr>
      <vt:lpstr>Профессиональный стандарт педагога</vt:lpstr>
      <vt:lpstr>Сочетание форм получения образования и форм обучения</vt:lpstr>
      <vt:lpstr>Виды ИОП</vt:lpstr>
      <vt:lpstr>Карта образовательных возможностей</vt:lpstr>
      <vt:lpstr>Виды профильных ИОМ</vt:lpstr>
      <vt:lpstr>ИОП как результат самоопределения</vt:lpstr>
      <vt:lpstr>Тьюторское сопровождение</vt:lpstr>
      <vt:lpstr>Тьюторское сопровождение</vt:lpstr>
      <vt:lpstr>В чем нужна помощь?</vt:lpstr>
      <vt:lpstr>Профессиональный стандарт «Специалист в области воспитания»</vt:lpstr>
      <vt:lpstr>Индивидуальный проект (ФГОС СОО)</vt:lpstr>
      <vt:lpstr>Каким образом может быть выполнен?</vt:lpstr>
      <vt:lpstr>Виды индивидуальных проектов в старших классах</vt:lpstr>
      <vt:lpstr>Формы итогового индивидуального проекта</vt:lpstr>
      <vt:lpstr>Индивидуальный итоговый проект</vt:lpstr>
      <vt:lpstr>Задачи секции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индивидуальных образовательных маршрутов обучающихся</dc:title>
  <dc:creator>Galina Matina</dc:creator>
  <cp:lastModifiedBy>Школа</cp:lastModifiedBy>
  <cp:revision>8</cp:revision>
  <dcterms:created xsi:type="dcterms:W3CDTF">2019-04-18T05:50:37Z</dcterms:created>
  <dcterms:modified xsi:type="dcterms:W3CDTF">2019-04-30T14:38:25Z</dcterms:modified>
</cp:coreProperties>
</file>