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75" r:id="rId3"/>
    <p:sldId id="260" r:id="rId4"/>
    <p:sldId id="288" r:id="rId5"/>
    <p:sldId id="285" r:id="rId6"/>
    <p:sldId id="291" r:id="rId7"/>
    <p:sldId id="286" r:id="rId8"/>
    <p:sldId id="280" r:id="rId9"/>
    <p:sldId id="281" r:id="rId10"/>
    <p:sldId id="289" r:id="rId11"/>
    <p:sldId id="287" r:id="rId12"/>
    <p:sldId id="282" r:id="rId13"/>
    <p:sldId id="290" r:id="rId14"/>
    <p:sldId id="272" r:id="rId15"/>
    <p:sldId id="273" r:id="rId16"/>
    <p:sldId id="292" r:id="rId17"/>
    <p:sldId id="27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F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31" autoAdjust="0"/>
    <p:restoredTop sz="94660"/>
  </p:normalViewPr>
  <p:slideViewPr>
    <p:cSldViewPr>
      <p:cViewPr>
        <p:scale>
          <a:sx n="83" d="100"/>
          <a:sy n="83" d="100"/>
        </p:scale>
        <p:origin x="-1125" y="21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95524DF6-B55F-4C39-9C42-53242D89D58A}" type="datetimeFigureOut">
              <a:rPr lang="ru-RU" smtClean="0"/>
              <a:t>16.06.2018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C28D17-E770-446F-BEEA-0B986AE2A4D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24DF6-B55F-4C39-9C42-53242D89D58A}" type="datetimeFigureOut">
              <a:rPr lang="ru-RU" smtClean="0"/>
              <a:t>16.06.2018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28D17-E770-446F-BEEA-0B986AE2A4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95524DF6-B55F-4C39-9C42-53242D89D58A}" type="datetimeFigureOut">
              <a:rPr lang="ru-RU" smtClean="0"/>
              <a:t>16.06.2018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1C28D17-E770-446F-BEEA-0B986AE2A4D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24DF6-B55F-4C39-9C42-53242D89D58A}" type="datetimeFigureOut">
              <a:rPr lang="ru-RU" smtClean="0"/>
              <a:t>16.06.2018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C28D17-E770-446F-BEEA-0B986AE2A4D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24DF6-B55F-4C39-9C42-53242D89D58A}" type="datetimeFigureOut">
              <a:rPr lang="ru-RU" smtClean="0"/>
              <a:t>16.06.2018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1C28D17-E770-446F-BEEA-0B986AE2A4D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95524DF6-B55F-4C39-9C42-53242D89D58A}" type="datetimeFigureOut">
              <a:rPr lang="ru-RU" smtClean="0"/>
              <a:t>16.06.2018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1C28D17-E770-446F-BEEA-0B986AE2A4DE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95524DF6-B55F-4C39-9C42-53242D89D58A}" type="datetimeFigureOut">
              <a:rPr lang="ru-RU" smtClean="0"/>
              <a:t>16.06.2018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1C28D17-E770-446F-BEEA-0B986AE2A4D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24DF6-B55F-4C39-9C42-53242D89D58A}" type="datetimeFigureOut">
              <a:rPr lang="ru-RU" smtClean="0"/>
              <a:t>16.06.2018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C28D17-E770-446F-BEEA-0B986AE2A4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24DF6-B55F-4C39-9C42-53242D89D58A}" type="datetimeFigureOut">
              <a:rPr lang="ru-RU" smtClean="0"/>
              <a:t>16.06.2018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C28D17-E770-446F-BEEA-0B986AE2A4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24DF6-B55F-4C39-9C42-53242D89D58A}" type="datetimeFigureOut">
              <a:rPr lang="ru-RU" smtClean="0"/>
              <a:t>16.06.2018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C28D17-E770-446F-BEEA-0B986AE2A4D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95524DF6-B55F-4C39-9C42-53242D89D58A}" type="datetimeFigureOut">
              <a:rPr lang="ru-RU" smtClean="0"/>
              <a:t>16.06.2018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1C28D17-E770-446F-BEEA-0B986AE2A4D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5524DF6-B55F-4C39-9C42-53242D89D58A}" type="datetimeFigureOut">
              <a:rPr lang="ru-RU" smtClean="0"/>
              <a:t>16.06.2018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C28D17-E770-446F-BEEA-0B986AE2A4D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  <a:lumMod val="52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3728" y="2420888"/>
            <a:ext cx="6477000" cy="1828800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sz="31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</a:t>
            </a:r>
            <a:r>
              <a:rPr lang="ru-RU" sz="3100" b="1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  <a:r>
              <a:rPr lang="ru-RU" sz="3100" b="1" i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старшей </a:t>
            </a:r>
            <a:r>
              <a:rPr lang="ru-RU" sz="31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школы: новые возможности и перспективы</a:t>
            </a:r>
            <a:endParaRPr lang="ru-RU" sz="31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Богданова О.Н.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Защита проекта как формат оценки успешности освоения и применения обучающимися </a:t>
            </a: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УУД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Публично должны быть представлены два элемента проектной работы: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защита темы проекта (проектной идеи);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защита реализованного проекта.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3554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Защита темы проекта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защите темы проекта (проектной идеи) с обучающимся должны быть обсуждены: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проекта;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положительные эффекты от реализации проекта, важные как для самого автора, так и для других людей;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ресурсы (как материальные, так и нематериальные), необходимые для реализации проекта, возможные источники ресурсов;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риски реализации проекта и сложности, которые ожидают обучающегося при реализации данного проекта;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8684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Защита проекта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защите реализации проекта обучающийся представляет свой 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реализованный проект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следующему (примерному) плану: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 Тема и краткое описание сути проекта.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 Актуальность проекта.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 Положительные эффекты от реализации проекта, которые получат как сам автор, так и другие люди.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 Ресурсы (материальные и нематериальные), которые были привлечены для реализации проекта, а также источники этих ресурсов.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 Ход реализации проекта.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 Риски реализации проекта и сложности, которые обучающемуся удалось преодолеть в ходе его реализации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050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учебно-исследовательской работы как формат оценки успешности освоения и применения обучающимися универсальных учебных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Исследовательское направление работы старшеклассников должно носить выраженный </a:t>
            </a: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научный 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исследовательским проектам: постановка задачи, формулировка гипотезы, описание инструментария и регламентов исследования, проведение исследования и интерпретация полученных результатов.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исследований в естественно-научной, научно-технической, социальной и экономической областях желательным является использование 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элементов математического моделирования </a:t>
            </a:r>
          </a:p>
        </p:txBody>
      </p:sp>
    </p:spTree>
    <p:extLst>
      <p:ext uri="{BB962C8B-B14F-4D97-AF65-F5344CB8AC3E}">
        <p14:creationId xmlns:p14="http://schemas.microsoft.com/office/powerpoint/2010/main" val="4143971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оценки проектных и учебно-исследовательских работ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(ФГОС)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 к самостоятельному приобретению знаний и решению проблем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Сформированность предметных знаний и способов действий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Сформированность регулятивных действий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Сформированность коммуникативных действий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735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организационно-педагогические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школы  при введение ФГОС СОО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1412776"/>
            <a:ext cx="8658544" cy="4896544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Обеспечить готовность педагогического коллектива </a:t>
            </a:r>
            <a:endParaRPr lang="ru-RU" sz="3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</a:t>
            </a: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проектной и учебно-исследовательской деятельности 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(преемственность, педагогические инструменты, партнерские связи, </a:t>
            </a:r>
            <a:r>
              <a:rPr lang="ru-RU" sz="3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орг.формы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среда и пространство)</a:t>
            </a:r>
          </a:p>
          <a:p>
            <a:pPr algn="just"/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показатели сформированности степени самостоятельности, универсальных способов деятельности, индивидуальности </a:t>
            </a: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ученика</a:t>
            </a:r>
          </a:p>
          <a:p>
            <a:pPr algn="just"/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Подготовить учебно-материальную базу ОУ, профильных кабинетов</a:t>
            </a:r>
            <a:endParaRPr lang="ru-RU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73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96" y="0"/>
            <a:ext cx="9001000" cy="1052736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800" b="1" dirty="0">
                <a:latin typeface="Times New Roman"/>
                <a:ea typeface="Times New Roman"/>
                <a:cs typeface="Times New Roman"/>
              </a:rPr>
              <a:t>ПЕРЕЧЕНЬ ОБОРУДОВАНИЯ (ОСНАЩЕНИЯ</a:t>
            </a:r>
            <a:r>
              <a:rPr lang="ru-RU" sz="1800" b="1" dirty="0" smtClean="0">
                <a:latin typeface="Times New Roman"/>
                <a:ea typeface="Times New Roman"/>
                <a:cs typeface="Times New Roman"/>
              </a:rPr>
              <a:t>) ДЛЯ </a:t>
            </a:r>
            <a:r>
              <a:rPr lang="ru-RU" sz="1800" b="1" dirty="0">
                <a:latin typeface="Times New Roman"/>
                <a:ea typeface="Times New Roman"/>
                <a:cs typeface="Times New Roman"/>
              </a:rPr>
              <a:t>РЕАЛИЗАЦИИ ОБРАЗОВАТЕЛЬНЫХ ПРОГРАММ ОСНОВНОГО СРЕДНЕГО (ПОЛНОГО) ОБЩЕГО </a:t>
            </a:r>
            <a:r>
              <a:rPr lang="ru-RU" sz="1800" b="1" dirty="0" smtClean="0">
                <a:latin typeface="Times New Roman"/>
                <a:ea typeface="Times New Roman"/>
                <a:cs typeface="Times New Roman"/>
              </a:rPr>
              <a:t>ОБРАЗОВАНИЯ</a:t>
            </a:r>
            <a:endParaRPr lang="ru-RU" sz="1800" b="1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6" y="1124744"/>
            <a:ext cx="8882053" cy="5832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4418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  <a:lumMod val="52000"/>
              </a:schemeClr>
            </a:gs>
            <a:gs pos="63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584" y="2420888"/>
            <a:ext cx="8153400" cy="216024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Благодарю за внимание и желаю интересной, продуктивной работы!</a:t>
            </a:r>
          </a:p>
        </p:txBody>
      </p:sp>
    </p:spTree>
    <p:extLst>
      <p:ext uri="{BB962C8B-B14F-4D97-AF65-F5344CB8AC3E}">
        <p14:creationId xmlns:p14="http://schemas.microsoft.com/office/powerpoint/2010/main" val="3688250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Организационные модели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Составляющая внеурочной деятельности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(специальные программы, специальным образом организованные занятия)</a:t>
            </a:r>
          </a:p>
          <a:p>
            <a:pPr algn="just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 воспитательной системы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(общешкольная тема, система проектных мастерских, социальные акции и проекты, конференции)</a:t>
            </a:r>
          </a:p>
          <a:p>
            <a:pPr algn="just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 сетевой формы реализации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ООП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(сетевые и дистанционные проекты)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сетевого взаимодействия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(руководители, консультанты из других организаций)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8917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и учебно-исследовательская деятельность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lvl="0"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Сущность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любой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проектной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деятельности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можно обозначить русским словом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«замысел». В ходе научного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исследования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организуется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поиск в какой-то определенной области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на начальном этапе лишь обозначается его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направление </a:t>
            </a:r>
          </a:p>
          <a:p>
            <a:pPr lvl="0"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Реализацию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проектных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работ предваряет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точное умозрительное представление будущего продукта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На начальных этапах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исследовательской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деятельности формулируется лишь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гипотеза,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которая сопровождена с постановкой проблем исследований. Далее следуют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проверка выдвинутых предположений.</a:t>
            </a: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68152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Профильное обучение в рамках ФГОС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1600200"/>
            <a:ext cx="8640960" cy="4495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628800"/>
            <a:ext cx="856895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Профиль –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способ организации обучения старшеклассников в соответствии с их индивидуальными предпочтениями и возможностями.</a:t>
            </a:r>
          </a:p>
          <a:p>
            <a:pPr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Учебный план профиля составляют: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предметы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обязательные для изучения для всех профилей;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учебные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предметы для изучения на базовом уровне из каждой предметной области;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учебные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предметы для изучения на углубленном уровне;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элективные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курсы;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индивидуальный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проект.</a:t>
            </a:r>
          </a:p>
          <a:p>
            <a:pPr>
              <a:defRPr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ФГОС СОО предусматривает  5 профилей:</a:t>
            </a:r>
          </a:p>
          <a:p>
            <a:pPr>
              <a:buFontTx/>
              <a:buChar char="-"/>
              <a:defRPr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Естественно-научный</a:t>
            </a:r>
          </a:p>
          <a:p>
            <a:pPr>
              <a:buFontTx/>
              <a:buChar char="-"/>
              <a:defRPr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Гуманитарный</a:t>
            </a:r>
          </a:p>
          <a:p>
            <a:pPr>
              <a:buFontTx/>
              <a:buChar char="-"/>
              <a:defRPr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Социально-экономический</a:t>
            </a:r>
          </a:p>
          <a:p>
            <a:pPr>
              <a:buFontTx/>
              <a:buChar char="-"/>
              <a:defRPr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Технологический</a:t>
            </a:r>
          </a:p>
          <a:p>
            <a:pPr>
              <a:buFontTx/>
              <a:buChar char="-"/>
              <a:defRPr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Универсальный</a:t>
            </a:r>
          </a:p>
        </p:txBody>
      </p:sp>
    </p:spTree>
    <p:extLst>
      <p:ext uri="{BB962C8B-B14F-4D97-AF65-F5344CB8AC3E}">
        <p14:creationId xmlns:p14="http://schemas.microsoft.com/office/powerpoint/2010/main" val="3251158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6799304"/>
              </p:ext>
            </p:extLst>
          </p:nvPr>
        </p:nvGraphicFramePr>
        <p:xfrm>
          <a:off x="0" y="30163"/>
          <a:ext cx="8964488" cy="67659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1122"/>
                <a:gridCol w="2241122"/>
                <a:gridCol w="2241122"/>
                <a:gridCol w="2241122"/>
              </a:tblGrid>
              <a:tr h="257479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Предметная область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Учебный предмет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Базовый уровень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Углубленный уровень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</a:tr>
              <a:tr h="257479">
                <a:tc rowSpan="2"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Русский</a:t>
                      </a:r>
                      <a:r>
                        <a:rPr lang="ru-RU" sz="12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язык и литература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Русский язык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</a:tr>
              <a:tr h="257479">
                <a:tc vMerge="1">
                  <a:txBody>
                    <a:bodyPr/>
                    <a:lstStyle/>
                    <a:p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Литература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</a:tr>
              <a:tr h="257479">
                <a:tc rowSpan="2"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Иностранные языки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Иностранный язык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</a:tr>
              <a:tr h="257479">
                <a:tc vMerge="1">
                  <a:txBody>
                    <a:bodyPr/>
                    <a:lstStyle/>
                    <a:p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Второй иностранный язык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</a:tr>
              <a:tr h="257479">
                <a:tc rowSpan="6"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Общественные науки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История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</a:tr>
              <a:tr h="257479">
                <a:tc vMerge="1">
                  <a:txBody>
                    <a:bodyPr/>
                    <a:lstStyle/>
                    <a:p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География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</a:tr>
              <a:tr h="257479">
                <a:tc vMerge="1">
                  <a:txBody>
                    <a:bodyPr/>
                    <a:lstStyle/>
                    <a:p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Экономика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</a:tr>
              <a:tr h="257479">
                <a:tc vMerge="1">
                  <a:txBody>
                    <a:bodyPr/>
                    <a:lstStyle/>
                    <a:p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Право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</a:tr>
              <a:tr h="257479">
                <a:tc vMerge="1">
                  <a:txBody>
                    <a:bodyPr/>
                    <a:lstStyle/>
                    <a:p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Обществознание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</a:tr>
              <a:tr h="257479">
                <a:tc vMerge="1">
                  <a:txBody>
                    <a:bodyPr/>
                    <a:lstStyle/>
                    <a:p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Россия в мире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</a:tr>
              <a:tr h="257479">
                <a:tc rowSpan="2"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Математика и информатика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Математика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</a:tr>
              <a:tr h="257479">
                <a:tc vMerge="1">
                  <a:txBody>
                    <a:bodyPr/>
                    <a:lstStyle/>
                    <a:p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Информатика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</a:tr>
              <a:tr h="257479">
                <a:tc rowSpan="5"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Естественные науки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Физика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</a:tr>
              <a:tr h="257479">
                <a:tc vMerge="1">
                  <a:txBody>
                    <a:bodyPr/>
                    <a:lstStyle/>
                    <a:p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Астрономия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</a:tr>
              <a:tr h="257479">
                <a:tc vMerge="1">
                  <a:txBody>
                    <a:bodyPr/>
                    <a:lstStyle/>
                    <a:p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Химия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</a:tr>
              <a:tr h="257479">
                <a:tc vMerge="1">
                  <a:txBody>
                    <a:bodyPr/>
                    <a:lstStyle/>
                    <a:p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Биология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</a:tr>
              <a:tr h="257479">
                <a:tc vMerge="1">
                  <a:txBody>
                    <a:bodyPr/>
                    <a:lstStyle/>
                    <a:p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Естествознание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</a:tr>
              <a:tr h="257479">
                <a:tc rowSpan="3"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Физическая культура, экология и основы безопасности жизнедеятельности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Физическая культура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</a:tr>
              <a:tr h="257479">
                <a:tc vMerge="1">
                  <a:txBody>
                    <a:bodyPr/>
                    <a:lstStyle/>
                    <a:p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Экология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</a:tr>
              <a:tr h="429147">
                <a:tc vMerge="1">
                  <a:txBody>
                    <a:bodyPr/>
                    <a:lstStyle/>
                    <a:p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Основы безопасности жизнедеятельности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</a:tr>
              <a:tr h="257479">
                <a:tc>
                  <a:txBody>
                    <a:bodyPr/>
                    <a:lstStyle/>
                    <a:p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Индивидуальный проект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</a:tr>
              <a:tr h="257479">
                <a:tc>
                  <a:txBody>
                    <a:bodyPr/>
                    <a:lstStyle/>
                    <a:p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Элективные курсы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</a:tr>
              <a:tr h="257479">
                <a:tc>
                  <a:txBody>
                    <a:bodyPr/>
                    <a:lstStyle/>
                    <a:p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2170 / 2590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/>
                </a:tc>
              </a:tr>
            </a:tbl>
          </a:graphicData>
        </a:graphic>
      </p:graphicFrame>
      <p:cxnSp>
        <p:nvCxnSpPr>
          <p:cNvPr id="8" name="Прямая соединительная линия 7"/>
          <p:cNvCxnSpPr/>
          <p:nvPr/>
        </p:nvCxnSpPr>
        <p:spPr>
          <a:xfrm>
            <a:off x="2339975" y="2924175"/>
            <a:ext cx="4319588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" name="Скругленный прямоугольник 4"/>
          <p:cNvSpPr/>
          <p:nvPr/>
        </p:nvSpPr>
        <p:spPr>
          <a:xfrm rot="505474">
            <a:off x="4103688" y="2592388"/>
            <a:ext cx="4375150" cy="809625"/>
          </a:xfrm>
          <a:prstGeom prst="roundRect">
            <a:avLst/>
          </a:prstGeom>
          <a:noFill/>
        </p:spPr>
        <p:style>
          <a:lnRef idx="1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866724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885698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884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title"/>
          </p:nvPr>
        </p:nvSpPr>
        <p:spPr>
          <a:xfrm>
            <a:off x="323528" y="333375"/>
            <a:ext cx="8661722" cy="863600"/>
          </a:xfrm>
          <a:solidFill>
            <a:schemeClr val="accent1">
              <a:lumMod val="50000"/>
            </a:schemeClr>
          </a:solidFill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altLang="ru-RU" sz="24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Среднее общее образование: технологический профиль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4504828"/>
              </p:ext>
            </p:extLst>
          </p:nvPr>
        </p:nvGraphicFramePr>
        <p:xfrm>
          <a:off x="179512" y="1124744"/>
          <a:ext cx="8857555" cy="51206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3243"/>
                <a:gridCol w="2130866"/>
                <a:gridCol w="1572481"/>
                <a:gridCol w="1540530"/>
                <a:gridCol w="1260435"/>
              </a:tblGrid>
              <a:tr h="437192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Предметная область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Учебный предмет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Базовый уровень</a:t>
                      </a: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Углубленный уровень</a:t>
                      </a: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Кол-во часов за 2 года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</a:tr>
              <a:tr h="262315">
                <a:tc rowSpan="2"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Русский</a:t>
                      </a:r>
                      <a:r>
                        <a:rPr lang="ru-RU" sz="12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язык и литература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Русский язык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 + </a:t>
                      </a:r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</a:tr>
              <a:tr h="262315">
                <a:tc vMerge="1">
                  <a:txBody>
                    <a:bodyPr/>
                    <a:lstStyle/>
                    <a:p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Литература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204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</a:tr>
              <a:tr h="262315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Иностранные языки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Иностранный язык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204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</a:tr>
              <a:tr h="262315">
                <a:tc rowSpan="3"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Общественные науки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История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136 + </a:t>
                      </a:r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</a:tr>
              <a:tr h="262315">
                <a:tc vMerge="1">
                  <a:txBody>
                    <a:bodyPr/>
                    <a:lstStyle/>
                    <a:p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География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</a:tr>
              <a:tr h="262315">
                <a:tc vMerge="1">
                  <a:txBody>
                    <a:bodyPr/>
                    <a:lstStyle/>
                    <a:p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Обществознание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136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</a:tr>
              <a:tr h="262315">
                <a:tc rowSpan="2"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Математика и информатика</a:t>
                      </a:r>
                      <a:endParaRPr lang="ru-RU" sz="12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Математика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408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</a:tr>
              <a:tr h="262315">
                <a:tc vMerge="1">
                  <a:txBody>
                    <a:bodyPr/>
                    <a:lstStyle/>
                    <a:p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Информатика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272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</a:tr>
              <a:tr h="262315">
                <a:tc rowSpan="4"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Естественные науки</a:t>
                      </a:r>
                      <a:endParaRPr lang="ru-RU" sz="12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Физика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</a:tr>
              <a:tr h="262315">
                <a:tc vMerge="1">
                  <a:txBody>
                    <a:bodyPr/>
                    <a:lstStyle/>
                    <a:p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Астрономия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</a:tr>
              <a:tr h="262315">
                <a:tc vMerge="1">
                  <a:txBody>
                    <a:bodyPr/>
                    <a:lstStyle/>
                    <a:p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Химия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</a:tr>
              <a:tr h="262315">
                <a:tc vMerge="1">
                  <a:txBody>
                    <a:bodyPr/>
                    <a:lstStyle/>
                    <a:p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Биология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</a:tr>
              <a:tr h="262315">
                <a:tc rowSpan="2"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Физическая культура, экология и основы безопасности жизнедеятельности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Физическая культура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204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</a:tr>
              <a:tr h="524630">
                <a:tc vMerge="1">
                  <a:txBody>
                    <a:bodyPr/>
                    <a:lstStyle/>
                    <a:p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Основы безопасности жизнедеятельности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</a:tr>
              <a:tr h="262315">
                <a:tc>
                  <a:txBody>
                    <a:bodyPr/>
                    <a:lstStyle/>
                    <a:p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Индивидуальный проект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</a:tr>
              <a:tr h="262315">
                <a:tc>
                  <a:txBody>
                    <a:bodyPr/>
                    <a:lstStyle/>
                    <a:p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Остаток 34 часа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4412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824136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ООП СОО ФГОС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Возможными направлениями проектной и учебно-исследовательской деятельности являются: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исследовательское;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инженерное;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прикладное;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бизнес-проектирование;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информационное;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социальное;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игровое;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творческое.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8496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уровне среднего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общего (профильного)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приоритетными направлениями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являются: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социальное;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бизнес-проектирование;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исследовательское;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инженерное;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информационное</a:t>
            </a:r>
          </a:p>
        </p:txBody>
      </p:sp>
    </p:spTree>
    <p:extLst>
      <p:ext uri="{BB962C8B-B14F-4D97-AF65-F5344CB8AC3E}">
        <p14:creationId xmlns:p14="http://schemas.microsoft.com/office/powerpoint/2010/main" val="4180254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TM01859868[[fn=Термический]]</Template>
  <TotalTime>657</TotalTime>
  <Words>733</Words>
  <Application>Microsoft Office PowerPoint</Application>
  <PresentationFormat>Экран (4:3)</PresentationFormat>
  <Paragraphs>196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Обычная</vt:lpstr>
      <vt:lpstr> Индивидуальный проект В старшей школы: новые возможности и перспективы</vt:lpstr>
      <vt:lpstr>Организационные модели</vt:lpstr>
      <vt:lpstr>Проектная и учебно-исследовательская деятельность</vt:lpstr>
      <vt:lpstr>Профильное обучение в рамках ФГОС</vt:lpstr>
      <vt:lpstr>Презентация PowerPoint</vt:lpstr>
      <vt:lpstr>Презентация PowerPoint</vt:lpstr>
      <vt:lpstr>Среднее общее образование: технологический профиль</vt:lpstr>
      <vt:lpstr>ООП СОО ФГОС </vt:lpstr>
      <vt:lpstr>Презентация PowerPoint</vt:lpstr>
      <vt:lpstr>Защита проекта как формат оценки успешности освоения и применения обучающимися УУД</vt:lpstr>
      <vt:lpstr>Защита темы проекта</vt:lpstr>
      <vt:lpstr>Защита проекта</vt:lpstr>
      <vt:lpstr>Представление учебно-исследовательской работы как формат оценки успешности освоения и применения обучающимися универсальных учебных действий</vt:lpstr>
      <vt:lpstr>Критерии оценки проектных и учебно-исследовательских работ (ФГОС)</vt:lpstr>
      <vt:lpstr>Основные организационно-педагогические задачи школы  при введение ФГОС СОО</vt:lpstr>
      <vt:lpstr>ПЕРЕЧЕНЬ ОБОРУДОВАНИЯ (ОСНАЩЕНИЯ) ДЛЯ РЕАЛИЗАЦИИ ОБРАЗОВАТЕЛЬНЫХ ПРОГРАММ ОСНОВНОГО СРЕДНЕГО (ПОЛНОГО) ОБЩЕГО ОБРАЗОВАНИЯ</vt:lpstr>
      <vt:lpstr>Благодарю за внимание и желаю интересной, продуктивной работы!</vt:lpstr>
    </vt:vector>
  </TitlesOfParts>
  <Company>OEM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Проектно-исследовательская деятельность в школе</dc:title>
  <dc:creator>Галина</dc:creator>
  <cp:lastModifiedBy>Школа</cp:lastModifiedBy>
  <cp:revision>41</cp:revision>
  <dcterms:created xsi:type="dcterms:W3CDTF">2015-12-02T07:45:14Z</dcterms:created>
  <dcterms:modified xsi:type="dcterms:W3CDTF">2018-06-16T12:57:17Z</dcterms:modified>
</cp:coreProperties>
</file>