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7" r:id="rId2"/>
    <p:sldId id="309" r:id="rId3"/>
    <p:sldId id="311" r:id="rId4"/>
    <p:sldId id="258" r:id="rId5"/>
    <p:sldId id="277" r:id="rId6"/>
    <p:sldId id="266" r:id="rId7"/>
    <p:sldId id="293" r:id="rId8"/>
    <p:sldId id="302" r:id="rId9"/>
    <p:sldId id="300" r:id="rId10"/>
    <p:sldId id="267" r:id="rId11"/>
    <p:sldId id="305" r:id="rId12"/>
    <p:sldId id="307" r:id="rId13"/>
    <p:sldId id="310" r:id="rId14"/>
    <p:sldId id="278" r:id="rId15"/>
    <p:sldId id="279" r:id="rId16"/>
    <p:sldId id="281" r:id="rId17"/>
    <p:sldId id="272" r:id="rId18"/>
    <p:sldId id="274" r:id="rId19"/>
    <p:sldId id="282" r:id="rId20"/>
    <p:sldId id="275" r:id="rId21"/>
    <p:sldId id="303" r:id="rId22"/>
    <p:sldId id="304" r:id="rId23"/>
    <p:sldId id="298" r:id="rId24"/>
    <p:sldId id="260" r:id="rId25"/>
    <p:sldId id="308" r:id="rId26"/>
    <p:sldId id="312" r:id="rId27"/>
    <p:sldId id="301" r:id="rId28"/>
    <p:sldId id="299" r:id="rId29"/>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804" y="-1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8C412-C4C6-470D-8EE6-BEFD1CF9A44D}" type="datetimeFigureOut">
              <a:rPr lang="ru-RU" smtClean="0"/>
              <a:pPr/>
              <a:t>21.11.2022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15082-4FDD-4C8C-B863-99C9831C6F42}" type="slidenum">
              <a:rPr lang="ru-RU" smtClean="0"/>
              <a:pPr/>
              <a:t>‹#›</a:t>
            </a:fld>
            <a:endParaRPr lang="ru-RU"/>
          </a:p>
        </p:txBody>
      </p:sp>
    </p:spTree>
    <p:extLst>
      <p:ext uri="{BB962C8B-B14F-4D97-AF65-F5344CB8AC3E}">
        <p14:creationId xmlns:p14="http://schemas.microsoft.com/office/powerpoint/2010/main" val="355301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xfrm>
            <a:off x="382588" y="687388"/>
            <a:ext cx="6092825" cy="3427412"/>
          </a:xfrm>
          <a:ln/>
        </p:spPr>
      </p:sp>
      <p:sp>
        <p:nvSpPr>
          <p:cNvPr id="65539" name="Заметки 2"/>
          <p:cNvSpPr>
            <a:spLocks noGrp="1"/>
          </p:cNvSpPr>
          <p:nvPr>
            <p:ph type="body" idx="1"/>
          </p:nvPr>
        </p:nvSpPr>
        <p:spPr>
          <a:noFill/>
        </p:spPr>
        <p:txBody>
          <a:bodyPr/>
          <a:lstStyle/>
          <a:p>
            <a:pPr>
              <a:spcBef>
                <a:spcPct val="0"/>
              </a:spcBef>
            </a:pPr>
            <a:endParaRPr lang="ru-RU" smtClean="0"/>
          </a:p>
        </p:txBody>
      </p:sp>
      <p:sp>
        <p:nvSpPr>
          <p:cNvPr id="65540"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25AEA17-8726-484A-A23F-5A385A76BCCD}" type="slidenum">
              <a:rPr lang="ru-RU" sz="1200">
                <a:solidFill>
                  <a:srgbClr val="000000"/>
                </a:solidFill>
                <a:latin typeface="Calibri" pitchFamily="34" charset="0"/>
              </a:rPr>
              <a:pPr algn="r"/>
              <a:t>12</a:t>
            </a:fld>
            <a:endParaRPr lang="ru-RU"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DD0A7C-24C5-441A-9778-EA68378A5D32}"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1"/>
            <a:ext cx="2057400" cy="3908822"/>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85801"/>
            <a:ext cx="6019800" cy="390882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983EE0-A385-4899-92A2-6A7D39A6AF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A1AC3AB-DF1F-414A-9A53-4F65264B5527}"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4767263"/>
            <a:ext cx="609600" cy="273844"/>
          </a:xfrm>
        </p:spPr>
        <p:txBody>
          <a:bodyPr/>
          <a:lstStyle/>
          <a:p>
            <a:fld id="{9C983EE0-A385-4899-92A2-6A7D39A6AF12}" type="slidenum">
              <a:rPr lang="ru-RU" smtClean="0"/>
              <a:pPr/>
              <a:t>‹#›</a:t>
            </a:fld>
            <a:endParaRPr lang="ru-RU"/>
          </a:p>
        </p:txBody>
      </p:sp>
      <p:sp>
        <p:nvSpPr>
          <p:cNvPr id="3" name="Рисунок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1AC3AB-DF1F-414A-9A53-4F65264B5527}" type="datetimeFigureOut">
              <a:rPr lang="ru-RU" smtClean="0"/>
              <a:pPr/>
              <a:t>21.11.2022</a:t>
            </a:fld>
            <a:endParaRPr lang="ru-RU"/>
          </a:p>
        </p:txBody>
      </p:sp>
      <p:sp>
        <p:nvSpPr>
          <p:cNvPr id="22" name="Нижний колонтитул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983EE0-A385-4899-92A2-6A7D39A6AF12}" type="slidenum">
              <a:rPr lang="ru-RU" smtClean="0"/>
              <a:pPr/>
              <a:t>‹#›</a:t>
            </a:fld>
            <a:endParaRPr lang="ru-RU"/>
          </a:p>
        </p:txBody>
      </p:sp>
      <p:grpSp>
        <p:nvGrpSpPr>
          <p:cNvPr id="2" name="Группа 1"/>
          <p:cNvGrpSpPr/>
          <p:nvPr/>
        </p:nvGrpSpPr>
        <p:grpSpPr>
          <a:xfrm>
            <a:off x="-19017" y="151806"/>
            <a:ext cx="9180548" cy="486918"/>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heck.ege.edu.r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28662" y="1923678"/>
            <a:ext cx="7406640" cy="1912946"/>
          </a:xfrm>
        </p:spPr>
        <p:txBody>
          <a:bodyPr>
            <a:normAutofit fontScale="90000"/>
          </a:bodyPr>
          <a:lstStyle/>
          <a:p>
            <a:pPr algn="ctr" eaLnBrk="1" hangingPunct="1"/>
            <a:r>
              <a:rPr lang="ru-RU" sz="5400" b="1" dirty="0" smtClean="0"/>
              <a:t> </a:t>
            </a:r>
            <a:r>
              <a:rPr lang="ru-RU" sz="5400" dirty="0" smtClean="0">
                <a:solidFill>
                  <a:schemeClr val="accent5">
                    <a:lumMod val="75000"/>
                  </a:schemeClr>
                </a:solidFill>
              </a:rPr>
              <a:t>«Особенности итоговой аттестации в форме ЕГЭ в 2023 году»</a:t>
            </a:r>
            <a:endParaRPr lang="ru-RU" sz="5400" b="1" dirty="0" smtClean="0">
              <a:solidFill>
                <a:schemeClr val="accent5">
                  <a:lumMod val="75000"/>
                </a:schemeClr>
              </a:solidFill>
            </a:endParaRPr>
          </a:p>
        </p:txBody>
      </p:sp>
      <p:sp>
        <p:nvSpPr>
          <p:cNvPr id="3076" name="Rectangle 4"/>
          <p:cNvSpPr>
            <a:spLocks noChangeArrowheads="1"/>
          </p:cNvSpPr>
          <p:nvPr/>
        </p:nvSpPr>
        <p:spPr bwMode="auto">
          <a:xfrm>
            <a:off x="928662" y="642924"/>
            <a:ext cx="7467600" cy="1028700"/>
          </a:xfrm>
          <a:prstGeom prst="rect">
            <a:avLst/>
          </a:prstGeom>
          <a:noFill/>
          <a:ln w="9525">
            <a:noFill/>
            <a:miter lim="800000"/>
            <a:headEnd/>
            <a:tailEnd/>
          </a:ln>
        </p:spPr>
        <p:txBody>
          <a:bodyPr/>
          <a:lstStyle/>
          <a:p>
            <a:pPr algn="ctr" eaLnBrk="1" hangingPunct="1">
              <a:spcBef>
                <a:spcPct val="20000"/>
              </a:spcBef>
            </a:pPr>
            <a:endParaRPr lang="ru-RU"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род собрания и презентации\предметы.jpg"/>
          <p:cNvPicPr>
            <a:picLocks noChangeAspect="1" noChangeArrowheads="1"/>
          </p:cNvPicPr>
          <p:nvPr/>
        </p:nvPicPr>
        <p:blipFill>
          <a:blip r:embed="rId2" cstate="print"/>
          <a:srcRect/>
          <a:stretch>
            <a:fillRect/>
          </a:stretch>
        </p:blipFill>
        <p:spPr bwMode="auto">
          <a:xfrm>
            <a:off x="2555776" y="-40220"/>
            <a:ext cx="4637686" cy="50602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635" y="411510"/>
            <a:ext cx="8676456" cy="465516"/>
          </a:xfrm>
        </p:spPr>
        <p:txBody>
          <a:bodyPr>
            <a:normAutofit fontScale="90000"/>
          </a:bodyPr>
          <a:lstStyle/>
          <a:p>
            <a:r>
              <a:rPr lang="ru-RU" dirty="0" smtClean="0"/>
              <a:t>Изменения в КИМ 2023 года</a:t>
            </a:r>
            <a:endParaRPr lang="ru-RU" dirty="0"/>
          </a:p>
        </p:txBody>
      </p:sp>
      <p:sp>
        <p:nvSpPr>
          <p:cNvPr id="5" name="Прямоугольник 4"/>
          <p:cNvSpPr/>
          <p:nvPr/>
        </p:nvSpPr>
        <p:spPr>
          <a:xfrm>
            <a:off x="539552" y="1275606"/>
            <a:ext cx="7992888" cy="2585323"/>
          </a:xfrm>
          <a:prstGeom prst="rect">
            <a:avLst/>
          </a:prstGeom>
        </p:spPr>
        <p:txBody>
          <a:bodyPr wrap="square">
            <a:spAutoFit/>
          </a:bodyPr>
          <a:lstStyle/>
          <a:p>
            <a:r>
              <a:rPr lang="ru-RU" dirty="0" smtClean="0"/>
              <a:t>     Планируемые </a:t>
            </a:r>
            <a:r>
              <a:rPr lang="ru-RU" dirty="0"/>
              <a:t>изменения в КИМ ЕГЭ </a:t>
            </a:r>
            <a:r>
              <a:rPr lang="ru-RU" dirty="0" smtClean="0"/>
              <a:t>2023 года. </a:t>
            </a:r>
            <a:r>
              <a:rPr lang="ru-RU" dirty="0"/>
              <a:t>С </a:t>
            </a:r>
            <a:r>
              <a:rPr lang="ru-RU" dirty="0" smtClean="0"/>
              <a:t>2022 </a:t>
            </a:r>
            <a:r>
              <a:rPr lang="ru-RU" dirty="0"/>
              <a:t>года ЕГЭ проводится на основе Федерального государственного образовательного стандарта среднего общего образования. Во всех учебных предметах, кроме информатики, планируется изменение структуры КИМ, включение новых моделей заданий на применение предметных знаний. Все изменения направлены на усиление </a:t>
            </a:r>
            <a:r>
              <a:rPr lang="ru-RU" dirty="0" err="1"/>
              <a:t>деятельностной</a:t>
            </a:r>
            <a:r>
              <a:rPr lang="ru-RU" dirty="0"/>
              <a:t> составляющей КИМ: применение умений и навыков анализа различной информации, решения задач, в том числе практических, развернутого объяснения, аргументации и др. </a:t>
            </a:r>
          </a:p>
        </p:txBody>
      </p:sp>
    </p:spTree>
    <p:extLst>
      <p:ext uri="{BB962C8B-B14F-4D97-AF65-F5344CB8AC3E}">
        <p14:creationId xmlns:p14="http://schemas.microsoft.com/office/powerpoint/2010/main" val="1010775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216025" y="1275160"/>
            <a:ext cx="260350" cy="61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62" name="Прямоугольник 61"/>
          <p:cNvSpPr/>
          <p:nvPr/>
        </p:nvSpPr>
        <p:spPr>
          <a:xfrm>
            <a:off x="323851" y="919162"/>
            <a:ext cx="4104133" cy="1436378"/>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rgbClr val="2E3192"/>
                </a:solidFill>
                <a:latin typeface="Cambria" panose="02040503050406030204" pitchFamily="18" charset="0"/>
                <a:ea typeface="Calibri"/>
                <a:cs typeface="Times New Roman"/>
              </a:rPr>
              <a:t>Вход в ППЭ </a:t>
            </a:r>
            <a:r>
              <a:rPr lang="ru-RU" sz="1400" dirty="0">
                <a:solidFill>
                  <a:srgbClr val="2E3192"/>
                </a:solidFill>
                <a:latin typeface="Cambria" panose="02040503050406030204" pitchFamily="18" charset="0"/>
                <a:ea typeface="Calibri"/>
                <a:cs typeface="Times New Roman"/>
              </a:rPr>
              <a:t>обозначен </a:t>
            </a:r>
            <a:r>
              <a:rPr lang="ru-RU" sz="1400" b="1" dirty="0">
                <a:solidFill>
                  <a:srgbClr val="2E3192"/>
                </a:solidFill>
                <a:latin typeface="Cambria" panose="02040503050406030204" pitchFamily="18" charset="0"/>
                <a:ea typeface="Calibri"/>
                <a:cs typeface="Times New Roman"/>
              </a:rPr>
              <a:t>стационарным металлоискателем</a:t>
            </a:r>
            <a:r>
              <a:rPr lang="ru-RU" sz="1400" dirty="0">
                <a:solidFill>
                  <a:srgbClr val="2E3192"/>
                </a:solidFill>
                <a:latin typeface="Cambria" panose="02040503050406030204" pitchFamily="18" charset="0"/>
                <a:ea typeface="Calibri"/>
                <a:cs typeface="Times New Roman"/>
              </a:rPr>
              <a:t>. </a:t>
            </a:r>
          </a:p>
          <a:p>
            <a:pPr algn="ctr" fontAlgn="auto">
              <a:spcBef>
                <a:spcPts val="0"/>
              </a:spcBef>
              <a:spcAft>
                <a:spcPts val="0"/>
              </a:spcAft>
              <a:defRPr/>
            </a:pPr>
            <a:r>
              <a:rPr lang="ru-RU" sz="1400" dirty="0">
                <a:solidFill>
                  <a:srgbClr val="2E3192"/>
                </a:solidFill>
                <a:latin typeface="Cambria" panose="02040503050406030204" pitchFamily="18" charset="0"/>
                <a:ea typeface="Calibri"/>
                <a:cs typeface="Times New Roman"/>
              </a:rPr>
              <a:t>В случае использования </a:t>
            </a:r>
            <a:r>
              <a:rPr lang="ru-RU" sz="1400" b="1" dirty="0">
                <a:solidFill>
                  <a:srgbClr val="2E3192"/>
                </a:solidFill>
                <a:latin typeface="Cambria" panose="02040503050406030204" pitchFamily="18" charset="0"/>
                <a:ea typeface="Calibri"/>
                <a:cs typeface="Times New Roman"/>
              </a:rPr>
              <a:t>переносных металлоискателей </a:t>
            </a:r>
            <a:r>
              <a:rPr lang="ru-RU" sz="1400" dirty="0">
                <a:solidFill>
                  <a:srgbClr val="2E3192"/>
                </a:solidFill>
                <a:latin typeface="Cambria" panose="02040503050406030204" pitchFamily="18" charset="0"/>
                <a:ea typeface="Calibri"/>
                <a:cs typeface="Times New Roman"/>
              </a:rPr>
              <a:t>входом в ППЭ определяется место проведения работ  с использованием указанных </a:t>
            </a:r>
            <a:r>
              <a:rPr lang="ru-RU" sz="1400" dirty="0" smtClean="0">
                <a:solidFill>
                  <a:srgbClr val="2E3192"/>
                </a:solidFill>
                <a:latin typeface="Cambria" panose="02040503050406030204" pitchFamily="18" charset="0"/>
                <a:ea typeface="Calibri"/>
                <a:cs typeface="Times New Roman"/>
              </a:rPr>
              <a:t>металлоискателей, все аудитории оборудованы видеонаблюдением</a:t>
            </a:r>
            <a:endParaRPr lang="ru-RU" sz="1400" dirty="0">
              <a:solidFill>
                <a:srgbClr val="2E3192"/>
              </a:solidFill>
              <a:latin typeface="Cambria" panose="02040503050406030204" pitchFamily="18" charset="0"/>
              <a:ea typeface="Calibri"/>
              <a:cs typeface="Times New Roman"/>
            </a:endParaRPr>
          </a:p>
        </p:txBody>
      </p:sp>
      <p:sp>
        <p:nvSpPr>
          <p:cNvPr id="11" name="Прямоугольник 10"/>
          <p:cNvSpPr/>
          <p:nvPr/>
        </p:nvSpPr>
        <p:spPr>
          <a:xfrm>
            <a:off x="395537" y="2635061"/>
            <a:ext cx="4176713" cy="503634"/>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rgbClr val="2E3192"/>
                </a:solidFill>
                <a:latin typeface="Cambria" panose="02040503050406030204" pitchFamily="18" charset="0"/>
                <a:ea typeface="Calibri"/>
                <a:cs typeface="Times New Roman"/>
              </a:rPr>
              <a:t>Место для хранения личных вещей </a:t>
            </a:r>
            <a:r>
              <a:rPr lang="ru-RU" sz="1400" dirty="0">
                <a:solidFill>
                  <a:srgbClr val="2E3192"/>
                </a:solidFill>
                <a:latin typeface="Cambria" panose="02040503050406030204" pitchFamily="18" charset="0"/>
                <a:ea typeface="Calibri"/>
                <a:cs typeface="Times New Roman"/>
              </a:rPr>
              <a:t>участников ГИА  до входа в ППЭ</a:t>
            </a:r>
          </a:p>
        </p:txBody>
      </p:sp>
      <p:sp>
        <p:nvSpPr>
          <p:cNvPr id="12" name="Прямоугольник 11"/>
          <p:cNvSpPr/>
          <p:nvPr/>
        </p:nvSpPr>
        <p:spPr>
          <a:xfrm>
            <a:off x="2411414" y="519112"/>
            <a:ext cx="4230687" cy="310754"/>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b="1" dirty="0">
                <a:solidFill>
                  <a:srgbClr val="2E3192"/>
                </a:solidFill>
                <a:latin typeface="Cambria" panose="02040503050406030204" pitchFamily="18" charset="0"/>
                <a:ea typeface="Calibri"/>
                <a:cs typeface="Times New Roman"/>
              </a:rPr>
              <a:t>Вход участников </a:t>
            </a:r>
            <a:r>
              <a:rPr lang="ru-RU" sz="1600" dirty="0">
                <a:solidFill>
                  <a:srgbClr val="2E3192"/>
                </a:solidFill>
                <a:latin typeface="Cambria" panose="02040503050406030204" pitchFamily="18" charset="0"/>
                <a:ea typeface="Calibri"/>
                <a:cs typeface="Times New Roman"/>
              </a:rPr>
              <a:t>ГИА в ППЭ с </a:t>
            </a:r>
            <a:r>
              <a:rPr lang="ru-RU" sz="1600" b="1" dirty="0">
                <a:solidFill>
                  <a:srgbClr val="2E3192"/>
                </a:solidFill>
                <a:latin typeface="Cambria" panose="02040503050406030204" pitchFamily="18" charset="0"/>
                <a:ea typeface="Calibri"/>
                <a:cs typeface="Times New Roman"/>
              </a:rPr>
              <a:t>09.00 по </a:t>
            </a:r>
            <a:r>
              <a:rPr lang="ru-RU" sz="1600" b="1" dirty="0" err="1">
                <a:solidFill>
                  <a:srgbClr val="2E3192"/>
                </a:solidFill>
                <a:latin typeface="Cambria" panose="02040503050406030204" pitchFamily="18" charset="0"/>
                <a:ea typeface="Calibri"/>
                <a:cs typeface="Times New Roman"/>
              </a:rPr>
              <a:t>м.в</a:t>
            </a:r>
            <a:r>
              <a:rPr lang="ru-RU" sz="1600" b="1" dirty="0">
                <a:solidFill>
                  <a:srgbClr val="2E3192"/>
                </a:solidFill>
                <a:latin typeface="Cambria" panose="02040503050406030204" pitchFamily="18" charset="0"/>
                <a:ea typeface="Calibri"/>
                <a:cs typeface="Times New Roman"/>
              </a:rPr>
              <a:t>.</a:t>
            </a:r>
          </a:p>
        </p:txBody>
      </p:sp>
      <p:sp>
        <p:nvSpPr>
          <p:cNvPr id="14" name="Прямоугольник 13"/>
          <p:cNvSpPr/>
          <p:nvPr/>
        </p:nvSpPr>
        <p:spPr>
          <a:xfrm>
            <a:off x="4859339" y="939403"/>
            <a:ext cx="3813175" cy="822722"/>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rgbClr val="2E3192"/>
                </a:solidFill>
                <a:latin typeface="Cambria" panose="02040503050406030204" pitchFamily="18" charset="0"/>
                <a:ea typeface="Calibri"/>
                <a:cs typeface="Times New Roman"/>
              </a:rPr>
              <a:t>В случае проведения </a:t>
            </a:r>
            <a:r>
              <a:rPr lang="ru-RU" sz="1400" b="1" dirty="0">
                <a:solidFill>
                  <a:srgbClr val="2E3192"/>
                </a:solidFill>
                <a:latin typeface="Cambria" panose="02040503050406030204" pitchFamily="18" charset="0"/>
                <a:ea typeface="Calibri"/>
                <a:cs typeface="Times New Roman"/>
              </a:rPr>
              <a:t>ЕГЭ по иностранным языкам </a:t>
            </a:r>
            <a:r>
              <a:rPr lang="ru-RU" sz="1400" dirty="0">
                <a:solidFill>
                  <a:srgbClr val="2E3192"/>
                </a:solidFill>
                <a:latin typeface="Cambria" panose="02040503050406030204" pitchFamily="18" charset="0"/>
                <a:ea typeface="Calibri"/>
                <a:cs typeface="Times New Roman"/>
              </a:rPr>
              <a:t>с включенным разделом «Говорение» </a:t>
            </a:r>
            <a:r>
              <a:rPr lang="ru-RU" sz="1400" b="1" dirty="0">
                <a:solidFill>
                  <a:srgbClr val="2E3192"/>
                </a:solidFill>
                <a:latin typeface="Cambria" panose="02040503050406030204" pitchFamily="18" charset="0"/>
                <a:ea typeface="Calibri"/>
                <a:cs typeface="Times New Roman"/>
              </a:rPr>
              <a:t>черновики</a:t>
            </a:r>
            <a:r>
              <a:rPr lang="ru-RU" sz="1400" dirty="0">
                <a:solidFill>
                  <a:srgbClr val="2E3192"/>
                </a:solidFill>
                <a:latin typeface="Cambria" panose="02040503050406030204" pitchFamily="18" charset="0"/>
                <a:ea typeface="Calibri"/>
                <a:cs typeface="Times New Roman"/>
              </a:rPr>
              <a:t> </a:t>
            </a:r>
          </a:p>
          <a:p>
            <a:pPr algn="ctr" fontAlgn="auto">
              <a:spcBef>
                <a:spcPts val="0"/>
              </a:spcBef>
              <a:spcAft>
                <a:spcPts val="0"/>
              </a:spcAft>
              <a:defRPr/>
            </a:pPr>
            <a:r>
              <a:rPr lang="ru-RU" sz="1400" dirty="0">
                <a:solidFill>
                  <a:srgbClr val="2E3192"/>
                </a:solidFill>
                <a:latin typeface="Cambria" panose="02040503050406030204" pitchFamily="18" charset="0"/>
                <a:ea typeface="Calibri"/>
                <a:cs typeface="Times New Roman"/>
              </a:rPr>
              <a:t>не выдаются</a:t>
            </a:r>
          </a:p>
        </p:txBody>
      </p:sp>
      <p:sp>
        <p:nvSpPr>
          <p:cNvPr id="15" name="Прямоугольник 14"/>
          <p:cNvSpPr/>
          <p:nvPr/>
        </p:nvSpPr>
        <p:spPr>
          <a:xfrm>
            <a:off x="323851" y="3457758"/>
            <a:ext cx="4176713" cy="540544"/>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rgbClr val="2E3192"/>
                </a:solidFill>
                <a:latin typeface="Cambria" panose="02040503050406030204" pitchFamily="18" charset="0"/>
                <a:ea typeface="Calibri"/>
                <a:cs typeface="Times New Roman"/>
              </a:rPr>
              <a:t>Член ГЭК контролирует организацию входа </a:t>
            </a:r>
            <a:r>
              <a:rPr lang="ru-RU" sz="1400" dirty="0">
                <a:solidFill>
                  <a:srgbClr val="2E3192"/>
                </a:solidFill>
                <a:latin typeface="Cambria" panose="02040503050406030204" pitchFamily="18" charset="0"/>
                <a:ea typeface="Calibri"/>
                <a:cs typeface="Times New Roman"/>
              </a:rPr>
              <a:t>участников ЕГЭ в ППЭ</a:t>
            </a:r>
            <a:endParaRPr lang="ru-RU" sz="1400" dirty="0">
              <a:solidFill>
                <a:srgbClr val="2E3192"/>
              </a:solidFill>
              <a:latin typeface="Cambria" panose="02040503050406030204" pitchFamily="18" charset="0"/>
            </a:endParaRPr>
          </a:p>
        </p:txBody>
      </p:sp>
      <p:sp>
        <p:nvSpPr>
          <p:cNvPr id="20" name="Прямоугольник 19"/>
          <p:cNvSpPr/>
          <p:nvPr/>
        </p:nvSpPr>
        <p:spPr>
          <a:xfrm>
            <a:off x="4860033" y="3111810"/>
            <a:ext cx="3813175" cy="804863"/>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solidFill>
                  <a:srgbClr val="2E3192"/>
                </a:solidFill>
                <a:latin typeface="Cambria" panose="02040503050406030204" pitchFamily="18" charset="0"/>
                <a:ea typeface="Calibri"/>
                <a:cs typeface="Times New Roman"/>
              </a:rPr>
              <a:t>Организаторы проверяют комплектность оставленных </a:t>
            </a:r>
            <a:r>
              <a:rPr lang="ru-RU" sz="1400" b="1" dirty="0">
                <a:solidFill>
                  <a:srgbClr val="2E3192"/>
                </a:solidFill>
                <a:latin typeface="Cambria" panose="02040503050406030204" pitchFamily="18" charset="0"/>
                <a:ea typeface="Calibri"/>
                <a:cs typeface="Times New Roman"/>
              </a:rPr>
              <a:t>на рабочем столе </a:t>
            </a:r>
            <a:r>
              <a:rPr lang="ru-RU" sz="1400" dirty="0">
                <a:solidFill>
                  <a:srgbClr val="2E3192"/>
                </a:solidFill>
                <a:latin typeface="Cambria" panose="02040503050406030204" pitchFamily="18" charset="0"/>
                <a:ea typeface="Calibri"/>
                <a:cs typeface="Times New Roman"/>
              </a:rPr>
              <a:t>участником ЕГЭ экзаменационных материалов и черновиков </a:t>
            </a:r>
            <a:r>
              <a:rPr lang="ru-RU" sz="1400" b="1" dirty="0">
                <a:solidFill>
                  <a:srgbClr val="2E3192"/>
                </a:solidFill>
                <a:latin typeface="Cambria" panose="02040503050406030204" pitchFamily="18" charset="0"/>
                <a:ea typeface="Calibri"/>
                <a:cs typeface="Times New Roman"/>
              </a:rPr>
              <a:t>при выходе из аудитории</a:t>
            </a:r>
          </a:p>
        </p:txBody>
      </p:sp>
      <p:sp>
        <p:nvSpPr>
          <p:cNvPr id="21" name="Прямоугольник 20"/>
          <p:cNvSpPr/>
          <p:nvPr/>
        </p:nvSpPr>
        <p:spPr>
          <a:xfrm>
            <a:off x="4788025" y="2031690"/>
            <a:ext cx="4176713" cy="647700"/>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rgbClr val="2E3192"/>
                </a:solidFill>
                <a:latin typeface="Cambria" panose="02040503050406030204" pitchFamily="18" charset="0"/>
                <a:ea typeface="Calibri"/>
                <a:cs typeface="Times New Roman"/>
              </a:rPr>
              <a:t>Отдельные инструкции для участника ЕГЭ</a:t>
            </a:r>
          </a:p>
          <a:p>
            <a:pPr algn="ctr" fontAlgn="auto">
              <a:spcBef>
                <a:spcPts val="0"/>
              </a:spcBef>
              <a:spcAft>
                <a:spcPts val="0"/>
              </a:spcAft>
              <a:defRPr/>
            </a:pPr>
            <a:r>
              <a:rPr lang="ru-RU" sz="1400" b="1" dirty="0">
                <a:solidFill>
                  <a:srgbClr val="2E3192"/>
                </a:solidFill>
                <a:latin typeface="Cambria" panose="02040503050406030204" pitchFamily="18" charset="0"/>
                <a:ea typeface="Calibri"/>
                <a:cs typeface="Times New Roman"/>
              </a:rPr>
              <a:t> </a:t>
            </a:r>
            <a:r>
              <a:rPr lang="ru-RU" sz="1400" dirty="0">
                <a:solidFill>
                  <a:srgbClr val="2E3192"/>
                </a:solidFill>
                <a:latin typeface="Cambria" panose="02040503050406030204" pitchFamily="18" charset="0"/>
                <a:ea typeface="Calibri"/>
                <a:cs typeface="Times New Roman"/>
              </a:rPr>
              <a:t>по устной части ЕГЭ по иностранному языку и по печати КИМ в ППЭ</a:t>
            </a:r>
          </a:p>
        </p:txBody>
      </p:sp>
      <p:sp>
        <p:nvSpPr>
          <p:cNvPr id="22" name="TextBox 21"/>
          <p:cNvSpPr txBox="1"/>
          <p:nvPr/>
        </p:nvSpPr>
        <p:spPr>
          <a:xfrm>
            <a:off x="971550" y="102394"/>
            <a:ext cx="7488238" cy="446276"/>
          </a:xfrm>
          <a:prstGeom prst="rect">
            <a:avLst/>
          </a:prstGeom>
          <a:noFill/>
          <a:effectLst>
            <a:outerShdw blurRad="50800" dist="38100" dir="5400000" algn="t" rotWithShape="0">
              <a:prstClr val="black">
                <a:alpha val="40000"/>
              </a:prstClr>
            </a:outerShdw>
          </a:effectLst>
        </p:spPr>
        <p:txBody>
          <a:bodyPr>
            <a:spAutoFit/>
          </a:bodyPr>
          <a:lstStyle/>
          <a:p>
            <a:pPr algn="ctr" fontAlgn="auto">
              <a:lnSpc>
                <a:spcPct val="115000"/>
              </a:lnSpc>
              <a:spcBef>
                <a:spcPts val="0"/>
              </a:spcBef>
              <a:spcAft>
                <a:spcPts val="1000"/>
              </a:spcAft>
              <a:defRPr/>
            </a:pPr>
            <a:r>
              <a:rPr lang="ru-RU" sz="2000" b="1" dirty="0">
                <a:solidFill>
                  <a:srgbClr val="333399"/>
                </a:solidFill>
                <a:latin typeface="Cambria" panose="02040503050406030204" pitchFamily="18" charset="0"/>
                <a:ea typeface="Calibri"/>
                <a:cs typeface="Times New Roman"/>
              </a:rPr>
              <a:t>Особенности организации работы ППЭ</a:t>
            </a:r>
            <a:endParaRPr lang="ru-RU" sz="2000" dirty="0">
              <a:solidFill>
                <a:srgbClr val="333399"/>
              </a:solidFill>
              <a:latin typeface="Cambria" panose="02040503050406030204" pitchFamily="18" charset="0"/>
              <a:ea typeface="Calibri"/>
              <a:cs typeface="Times New Roman"/>
            </a:endParaRPr>
          </a:p>
        </p:txBody>
      </p:sp>
    </p:spTree>
    <p:extLst>
      <p:ext uri="{BB962C8B-B14F-4D97-AF65-F5344CB8AC3E}">
        <p14:creationId xmlns:p14="http://schemas.microsoft.com/office/powerpoint/2010/main" val="3948242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385" y="1131590"/>
            <a:ext cx="8060416" cy="2677656"/>
          </a:xfrm>
          <a:prstGeom prst="rect">
            <a:avLst/>
          </a:prstGeom>
          <a:noFill/>
        </p:spPr>
        <p:txBody>
          <a:bodyPr wrap="square" rtlCol="0">
            <a:spAutoFit/>
          </a:bodyPr>
          <a:lstStyle/>
          <a:p>
            <a:r>
              <a:rPr lang="ru-RU" sz="2400" b="1" dirty="0" smtClean="0"/>
              <a:t>Печать </a:t>
            </a:r>
            <a:r>
              <a:rPr lang="ru-RU" sz="2400" b="1" dirty="0"/>
              <a:t>КИМ осуществляется в аудитории в присутствии участников </a:t>
            </a:r>
            <a:r>
              <a:rPr lang="ru-RU" sz="2400" b="1" dirty="0" smtClean="0"/>
              <a:t>ЕГЭ.</a:t>
            </a:r>
          </a:p>
          <a:p>
            <a:r>
              <a:rPr lang="ru-RU" sz="2400" b="1" dirty="0" smtClean="0"/>
              <a:t>Сканирование </a:t>
            </a:r>
            <a:r>
              <a:rPr lang="ru-RU" sz="2400" b="1" dirty="0"/>
              <a:t>работ </a:t>
            </a:r>
            <a:r>
              <a:rPr lang="ru-RU" sz="2400" b="1" dirty="0" smtClean="0"/>
              <a:t>будет так же осуществляться в аудитории после окончания экзамена</a:t>
            </a:r>
          </a:p>
          <a:p>
            <a:endParaRPr lang="ru-RU" sz="2400" b="1" dirty="0" smtClean="0"/>
          </a:p>
          <a:p>
            <a:r>
              <a:rPr lang="ru-RU" sz="2400" b="1" dirty="0" smtClean="0"/>
              <a:t>Время выхода из аудитории фиксируется в специальной ведомости</a:t>
            </a:r>
            <a:endParaRPr lang="ru-RU" sz="2400" b="1" dirty="0"/>
          </a:p>
        </p:txBody>
      </p:sp>
    </p:spTree>
    <p:extLst>
      <p:ext uri="{BB962C8B-B14F-4D97-AF65-F5344CB8AC3E}">
        <p14:creationId xmlns:p14="http://schemas.microsoft.com/office/powerpoint/2010/main" val="368982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28066"/>
            <a:ext cx="8229600" cy="382751"/>
          </a:xfrm>
        </p:spPr>
        <p:txBody>
          <a:bodyPr>
            <a:normAutofit fontScale="90000"/>
          </a:bodyPr>
          <a:lstStyle/>
          <a:p>
            <a:pPr algn="ctr"/>
            <a:r>
              <a:rPr lang="ru-RU" sz="4000" b="1" i="1" dirty="0" smtClean="0">
                <a:latin typeface="Times New Roman" pitchFamily="18" charset="0"/>
                <a:cs typeface="Times New Roman" pitchFamily="18" charset="0"/>
              </a:rPr>
              <a:t>Неудовлетворительный результат</a:t>
            </a:r>
            <a:endParaRPr lang="ru-RU" sz="4000" b="1" i="1" dirty="0">
              <a:latin typeface="Times New Roman" pitchFamily="18" charset="0"/>
              <a:cs typeface="Times New Roman" pitchFamily="18" charset="0"/>
            </a:endParaRPr>
          </a:p>
        </p:txBody>
      </p:sp>
      <p:sp>
        <p:nvSpPr>
          <p:cNvPr id="2" name="Содержимое 1"/>
          <p:cNvSpPr>
            <a:spLocks noGrp="1"/>
          </p:cNvSpPr>
          <p:nvPr>
            <p:ph idx="1"/>
          </p:nvPr>
        </p:nvSpPr>
        <p:spPr>
          <a:xfrm>
            <a:off x="251520" y="1017974"/>
            <a:ext cx="8478114" cy="3858032"/>
          </a:xfrm>
        </p:spPr>
        <p:txBody>
          <a:bodyPr>
            <a:noAutofit/>
          </a:bodyPr>
          <a:lstStyle/>
          <a:p>
            <a:pPr algn="just">
              <a:buNone/>
            </a:pPr>
            <a:r>
              <a:rPr lang="ru-RU" sz="32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Если выпускник текущего года получает результат ниже минимального количества баллов </a:t>
            </a:r>
            <a:r>
              <a:rPr lang="ru-RU" sz="2000" b="1" dirty="0" smtClean="0">
                <a:solidFill>
                  <a:srgbClr val="FF0000"/>
                </a:solidFill>
                <a:latin typeface="Times New Roman" pitchFamily="18" charset="0"/>
                <a:cs typeface="Times New Roman" pitchFamily="18" charset="0"/>
              </a:rPr>
              <a:t>по одному из обязательных предметов</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(русский язык или математика), то он может пересдать этот экзамен в этом году в резервные дни.</a:t>
            </a:r>
          </a:p>
          <a:p>
            <a:pPr algn="just">
              <a:buNone/>
            </a:pPr>
            <a:r>
              <a:rPr lang="ru-RU" sz="2000" dirty="0" smtClean="0">
                <a:latin typeface="Times New Roman" pitchFamily="18" charset="0"/>
                <a:cs typeface="Times New Roman" pitchFamily="18" charset="0"/>
              </a:rPr>
              <a:t>          Если выпускник текущего года получает результаты ниже минимального количества баллов </a:t>
            </a:r>
            <a:r>
              <a:rPr lang="ru-RU" sz="2000" b="1" dirty="0" smtClean="0">
                <a:solidFill>
                  <a:srgbClr val="002060"/>
                </a:solidFill>
                <a:latin typeface="Times New Roman" pitchFamily="18" charset="0"/>
                <a:cs typeface="Times New Roman" pitchFamily="18" charset="0"/>
              </a:rPr>
              <a:t>и по русскому языку и по математике</a:t>
            </a:r>
            <a:r>
              <a:rPr lang="ru-RU" sz="2000" dirty="0" smtClean="0">
                <a:latin typeface="Times New Roman" pitchFamily="18" charset="0"/>
                <a:cs typeface="Times New Roman" pitchFamily="18" charset="0"/>
              </a:rPr>
              <a:t>, он сможет пересдать ЕГЭ </a:t>
            </a:r>
            <a:r>
              <a:rPr lang="ru-RU" sz="2000" b="1" dirty="0" smtClean="0">
                <a:solidFill>
                  <a:srgbClr val="FF0000"/>
                </a:solidFill>
                <a:latin typeface="Times New Roman" pitchFamily="18" charset="0"/>
                <a:cs typeface="Times New Roman" pitchFamily="18" charset="0"/>
              </a:rPr>
              <a:t>не ранее 01 сентября текущего года.</a:t>
            </a:r>
            <a:endParaRPr lang="ru-RU" sz="2000" dirty="0" smtClean="0">
              <a:solidFill>
                <a:srgbClr val="FF0000"/>
              </a:solidFill>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Таким образом, вместо аттестата ему будет выдана справка об обучении в школе.</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28066"/>
            <a:ext cx="8229600" cy="543486"/>
          </a:xfrm>
        </p:spPr>
        <p:txBody>
          <a:bodyPr>
            <a:normAutofit fontScale="90000"/>
          </a:bodyPr>
          <a:lstStyle/>
          <a:p>
            <a:pPr algn="ctr"/>
            <a:r>
              <a:rPr lang="ru-RU" sz="3600" i="1" dirty="0" smtClean="0">
                <a:latin typeface="Times New Roman" pitchFamily="18" charset="0"/>
                <a:cs typeface="Times New Roman" pitchFamily="18" charset="0"/>
              </a:rPr>
              <a:t>Правила и процедура проведения ЕГЭ</a:t>
            </a:r>
            <a:endParaRPr lang="ru-RU" sz="3600" i="1" dirty="0">
              <a:latin typeface="Times New Roman" pitchFamily="18" charset="0"/>
              <a:cs typeface="Times New Roman" pitchFamily="18" charset="0"/>
            </a:endParaRPr>
          </a:p>
        </p:txBody>
      </p:sp>
      <p:sp>
        <p:nvSpPr>
          <p:cNvPr id="2" name="Содержимое 1"/>
          <p:cNvSpPr>
            <a:spLocks noGrp="1"/>
          </p:cNvSpPr>
          <p:nvPr>
            <p:ph idx="1"/>
          </p:nvPr>
        </p:nvSpPr>
        <p:spPr>
          <a:xfrm>
            <a:off x="457200" y="1339445"/>
            <a:ext cx="8229600" cy="3166024"/>
          </a:xfrm>
        </p:spPr>
        <p:txBody>
          <a:bodyPr>
            <a:normAutofit fontScale="92500" lnSpcReduction="20000"/>
          </a:bodyPr>
          <a:lstStyle/>
          <a:p>
            <a:pPr>
              <a:buNone/>
            </a:pPr>
            <a:r>
              <a:rPr lang="ru-RU" sz="3200" dirty="0" smtClean="0">
                <a:latin typeface="Times New Roman" pitchFamily="18" charset="0"/>
                <a:cs typeface="Times New Roman" pitchFamily="18" charset="0"/>
              </a:rPr>
              <a:t>  Участники ЕГЭ получают </a:t>
            </a:r>
            <a:r>
              <a:rPr lang="ru-RU" sz="3200" b="1" dirty="0" smtClean="0">
                <a:latin typeface="Times New Roman" pitchFamily="18" charset="0"/>
                <a:cs typeface="Times New Roman" pitchFamily="18" charset="0"/>
              </a:rPr>
              <a:t>уведомление              </a:t>
            </a:r>
            <a:r>
              <a:rPr lang="ru-RU" sz="3200" dirty="0" smtClean="0">
                <a:latin typeface="Times New Roman" pitchFamily="18" charset="0"/>
                <a:cs typeface="Times New Roman" pitchFamily="18" charset="0"/>
              </a:rPr>
              <a:t> В уведомлении на ЕГЭ указывается:</a:t>
            </a:r>
          </a:p>
          <a:p>
            <a:pPr>
              <a:buFont typeface="Wingdings" pitchFamily="2" charset="2"/>
              <a:buChar char="Ø"/>
            </a:pPr>
            <a:r>
              <a:rPr lang="ru-RU" sz="3200" dirty="0" smtClean="0">
                <a:latin typeface="Times New Roman" pitchFamily="18" charset="0"/>
                <a:cs typeface="Times New Roman" pitchFamily="18" charset="0"/>
              </a:rPr>
              <a:t>Предметы ЕГЭ</a:t>
            </a:r>
          </a:p>
          <a:p>
            <a:pPr>
              <a:buFont typeface="Wingdings" pitchFamily="2" charset="2"/>
              <a:buChar char="Ø"/>
            </a:pPr>
            <a:r>
              <a:rPr lang="ru-RU" sz="3200" dirty="0" smtClean="0">
                <a:latin typeface="Times New Roman" pitchFamily="18" charset="0"/>
                <a:cs typeface="Times New Roman" pitchFamily="18" charset="0"/>
              </a:rPr>
              <a:t>Адреса пунктов проведения экзамена (далее – ППЭ)</a:t>
            </a:r>
          </a:p>
          <a:p>
            <a:pPr>
              <a:buFont typeface="Wingdings" pitchFamily="2" charset="2"/>
              <a:buChar char="Ø"/>
            </a:pPr>
            <a:r>
              <a:rPr lang="ru-RU" sz="3200" dirty="0" smtClean="0">
                <a:latin typeface="Times New Roman" pitchFamily="18" charset="0"/>
                <a:cs typeface="Times New Roman" pitchFamily="18" charset="0"/>
              </a:rPr>
              <a:t>Даты и время начала экзаменов</a:t>
            </a:r>
          </a:p>
          <a:p>
            <a:pPr>
              <a:buFont typeface="Wingdings" pitchFamily="2" charset="2"/>
              <a:buChar char="Ø"/>
            </a:pPr>
            <a:r>
              <a:rPr lang="ru-RU" sz="3200" dirty="0" smtClean="0">
                <a:latin typeface="Times New Roman" pitchFamily="18" charset="0"/>
                <a:cs typeface="Times New Roman" pitchFamily="18" charset="0"/>
              </a:rPr>
              <a:t>Коды образовательного учреждения и ППЭ</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sz="3200" dirty="0" smtClean="0">
                <a:latin typeface="Times New Roman" pitchFamily="18" charset="0"/>
                <a:cs typeface="Times New Roman" pitchFamily="18" charset="0"/>
              </a:rPr>
              <a:t>ЕГЭ проводится в специальных </a:t>
            </a:r>
            <a:r>
              <a:rPr lang="ru-RU" sz="3200" u="sng" dirty="0" smtClean="0">
                <a:latin typeface="Times New Roman" pitchFamily="18" charset="0"/>
                <a:cs typeface="Times New Roman" pitchFamily="18" charset="0"/>
              </a:rPr>
              <a:t>пунктах</a:t>
            </a:r>
            <a:r>
              <a:rPr lang="ru-RU" sz="3200" dirty="0" smtClean="0">
                <a:latin typeface="Times New Roman" pitchFamily="18" charset="0"/>
                <a:cs typeface="Times New Roman" pitchFamily="18" charset="0"/>
              </a:rPr>
              <a:t> проведения экзамена (ППЭ)</a:t>
            </a:r>
            <a:endParaRPr lang="ru-RU" sz="3200" dirty="0">
              <a:latin typeface="Times New Roman" pitchFamily="18" charset="0"/>
              <a:cs typeface="Times New Roman" pitchFamily="18" charset="0"/>
            </a:endParaRPr>
          </a:p>
        </p:txBody>
      </p:sp>
      <p:sp>
        <p:nvSpPr>
          <p:cNvPr id="2" name="Содержимое 1"/>
          <p:cNvSpPr>
            <a:spLocks noGrp="1"/>
          </p:cNvSpPr>
          <p:nvPr>
            <p:ph idx="1"/>
          </p:nvPr>
        </p:nvSpPr>
        <p:spPr>
          <a:xfrm>
            <a:off x="500034" y="1851660"/>
            <a:ext cx="8229600" cy="3291840"/>
          </a:xfrm>
        </p:spPr>
        <p:txBody>
          <a:bodyPr>
            <a:noAutofit/>
          </a:bodyPr>
          <a:lstStyle/>
          <a:p>
            <a:pPr algn="just">
              <a:buFont typeface="Wingdings" pitchFamily="2" charset="2"/>
              <a:buChar char="Ø"/>
            </a:pPr>
            <a:r>
              <a:rPr lang="ru-RU" sz="2400" dirty="0" smtClean="0">
                <a:latin typeface="Times New Roman" pitchFamily="18" charset="0"/>
                <a:cs typeface="Times New Roman" pitchFamily="18" charset="0"/>
              </a:rPr>
              <a:t>В ППЭ  нужно приходить </a:t>
            </a:r>
            <a:r>
              <a:rPr lang="ru-RU" sz="2400" b="1" dirty="0" smtClean="0">
                <a:solidFill>
                  <a:srgbClr val="FF0000"/>
                </a:solidFill>
                <a:latin typeface="Times New Roman" pitchFamily="18" charset="0"/>
                <a:cs typeface="Times New Roman" pitchFamily="18" charset="0"/>
              </a:rPr>
              <a:t>с паспортом и пропуском.</a:t>
            </a:r>
          </a:p>
          <a:p>
            <a:pPr algn="just">
              <a:buFont typeface="Wingdings" pitchFamily="2" charset="2"/>
              <a:buChar char="Ø"/>
            </a:pPr>
            <a:r>
              <a:rPr lang="ru-RU" sz="2400" dirty="0" smtClean="0">
                <a:latin typeface="Times New Roman" pitchFamily="18" charset="0"/>
                <a:cs typeface="Times New Roman" pitchFamily="18" charset="0"/>
              </a:rPr>
              <a:t>В ППЭ выпускников </a:t>
            </a:r>
            <a:r>
              <a:rPr lang="ru-RU" sz="2400" b="1" dirty="0" smtClean="0">
                <a:latin typeface="Times New Roman" pitchFamily="18" charset="0"/>
                <a:cs typeface="Times New Roman" pitchFamily="18" charset="0"/>
              </a:rPr>
              <a:t>сопровождают </a:t>
            </a:r>
            <a:r>
              <a:rPr lang="ru-RU" sz="2400" dirty="0" smtClean="0">
                <a:latin typeface="Times New Roman" pitchFamily="18" charset="0"/>
                <a:cs typeface="Times New Roman" pitchFamily="18" charset="0"/>
              </a:rPr>
              <a:t>уполномоченные представители от образовательного учреждения, в котором они обучаются.</a:t>
            </a:r>
          </a:p>
          <a:p>
            <a:pPr algn="just">
              <a:buFont typeface="Wingdings" pitchFamily="2" charset="2"/>
              <a:buChar char="Ø"/>
            </a:pPr>
            <a:r>
              <a:rPr lang="ru-RU" sz="2400" b="1" dirty="0" smtClean="0">
                <a:latin typeface="Times New Roman" pitchFamily="18" charset="0"/>
                <a:cs typeface="Times New Roman" pitchFamily="18" charset="0"/>
              </a:rPr>
              <a:t>Сбор </a:t>
            </a:r>
            <a:r>
              <a:rPr lang="ru-RU" sz="2400" dirty="0" smtClean="0">
                <a:latin typeface="Times New Roman" pitchFamily="18" charset="0"/>
                <a:cs typeface="Times New Roman" pitchFamily="18" charset="0"/>
              </a:rPr>
              <a:t>участников экзамена происходит в образовательном учреждении, в котором они обучаются.</a:t>
            </a:r>
          </a:p>
          <a:p>
            <a:pPr>
              <a:buNone/>
            </a:pPr>
            <a:endParaRPr lang="ru-RU" sz="3200" dirty="0" smtClean="0">
              <a:latin typeface="Times New Roman" pitchFamily="18" charset="0"/>
              <a:cs typeface="Times New Roman" pitchFamily="18" charset="0"/>
            </a:endParaRPr>
          </a:p>
          <a:p>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род собрания и презентации\процедура.jpg"/>
          <p:cNvPicPr>
            <a:picLocks noChangeAspect="1" noChangeArrowheads="1"/>
          </p:cNvPicPr>
          <p:nvPr/>
        </p:nvPicPr>
        <p:blipFill>
          <a:blip r:embed="rId2" cstate="print"/>
          <a:srcRect/>
          <a:stretch>
            <a:fillRect/>
          </a:stretch>
        </p:blipFill>
        <p:spPr bwMode="auto">
          <a:xfrm>
            <a:off x="2267744" y="123478"/>
            <a:ext cx="4493670" cy="46647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род собрания и презентации\ппэ.jpg"/>
          <p:cNvPicPr>
            <a:picLocks noChangeAspect="1" noChangeArrowheads="1"/>
          </p:cNvPicPr>
          <p:nvPr/>
        </p:nvPicPr>
        <p:blipFill>
          <a:blip r:embed="rId2" cstate="print"/>
          <a:srcRect/>
          <a:stretch>
            <a:fillRect/>
          </a:stretch>
        </p:blipFill>
        <p:spPr bwMode="auto">
          <a:xfrm>
            <a:off x="2339752" y="132034"/>
            <a:ext cx="4752528" cy="501146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1017974"/>
            <a:ext cx="8229600" cy="3291840"/>
          </a:xfrm>
        </p:spPr>
        <p:txBody>
          <a:bodyPr>
            <a:normAutofit fontScale="85000" lnSpcReduction="20000"/>
          </a:bodyPr>
          <a:lstStyle/>
          <a:p>
            <a:pPr algn="just">
              <a:buNone/>
            </a:pPr>
            <a:r>
              <a:rPr lang="ru-RU" sz="2800" b="1" i="1" dirty="0" smtClean="0">
                <a:latin typeface="Times New Roman" pitchFamily="18" charset="0"/>
                <a:cs typeface="Times New Roman" pitchFamily="18" charset="0"/>
              </a:rPr>
              <a:t>   При установлении случаев наличия и (или) использования мобильных телефонов</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иных средств связи, электронно-вычислительной техники во время проведения ЕГЭ участниками ЕГЭ, </a:t>
            </a:r>
            <a:r>
              <a:rPr lang="ru-RU" sz="2800" b="1" i="1" dirty="0" smtClean="0">
                <a:latin typeface="Times New Roman" pitchFamily="18" charset="0"/>
                <a:cs typeface="Times New Roman" pitchFamily="18" charset="0"/>
              </a:rPr>
              <a:t>уполномоченные представители ГЭК</a:t>
            </a:r>
            <a:r>
              <a:rPr lang="ru-RU" sz="2800" i="1" dirty="0" smtClean="0">
                <a:latin typeface="Times New Roman" pitchFamily="18" charset="0"/>
                <a:cs typeface="Times New Roman" pitchFamily="18" charset="0"/>
              </a:rPr>
              <a:t> </a:t>
            </a:r>
            <a:r>
              <a:rPr lang="ru-RU" sz="2800" b="1" i="1" dirty="0" smtClean="0">
                <a:solidFill>
                  <a:srgbClr val="FF0000"/>
                </a:solidFill>
                <a:latin typeface="Times New Roman" pitchFamily="18" charset="0"/>
                <a:cs typeface="Times New Roman" pitchFamily="18" charset="0"/>
              </a:rPr>
              <a:t>удаляют их из ППЭ</a:t>
            </a:r>
            <a:r>
              <a:rPr lang="ru-RU" sz="2800" dirty="0" smtClean="0">
                <a:latin typeface="Times New Roman" pitchFamily="18" charset="0"/>
                <a:cs typeface="Times New Roman" pitchFamily="18" charset="0"/>
              </a:rPr>
              <a:t> и составляют акт об удалении.</a:t>
            </a:r>
          </a:p>
          <a:p>
            <a:pPr algn="just">
              <a:buNone/>
            </a:pPr>
            <a:r>
              <a:rPr lang="ru-RU" sz="2800" dirty="0" smtClean="0">
                <a:latin typeface="Times New Roman" pitchFamily="18" charset="0"/>
                <a:cs typeface="Times New Roman" pitchFamily="18" charset="0"/>
              </a:rPr>
              <a:t>   Организаторы, общественные наблюдатели и иные лица, присутствующие в ППЭ, также не могут пользоваться указанными средствами связи и электронно-вычислительной техникой.</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718357231"/>
              </p:ext>
            </p:extLst>
          </p:nvPr>
        </p:nvGraphicFramePr>
        <p:xfrm>
          <a:off x="323528" y="123475"/>
          <a:ext cx="8568952" cy="4780239"/>
        </p:xfrm>
        <a:graphic>
          <a:graphicData uri="http://schemas.openxmlformats.org/drawingml/2006/table">
            <a:tbl>
              <a:tblPr/>
              <a:tblGrid>
                <a:gridCol w="1820214"/>
                <a:gridCol w="1431676"/>
                <a:gridCol w="1556685"/>
                <a:gridCol w="1316805"/>
                <a:gridCol w="1332853"/>
                <a:gridCol w="1110719"/>
              </a:tblGrid>
              <a:tr h="1728195">
                <a:tc>
                  <a:txBody>
                    <a:bodyPr/>
                    <a:lstStyle/>
                    <a:p>
                      <a:pPr algn="just">
                        <a:lnSpc>
                          <a:spcPct val="115000"/>
                        </a:lnSpc>
                        <a:spcAft>
                          <a:spcPts val="0"/>
                        </a:spcAft>
                      </a:pPr>
                      <a:r>
                        <a:rPr lang="ru-RU" sz="1400" b="1" dirty="0">
                          <a:effectLst/>
                          <a:latin typeface="Times New Roman"/>
                          <a:ea typeface="Times New Roman"/>
                          <a:cs typeface="Times New Roman"/>
                        </a:rPr>
                        <a:t>Предмет</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ru-RU" sz="1400" b="1" dirty="0">
                          <a:effectLst/>
                          <a:latin typeface="Times New Roman"/>
                          <a:ea typeface="Times New Roman"/>
                          <a:cs typeface="Times New Roman"/>
                        </a:rPr>
                        <a:t>Количество выпускников, сдававших ЕГЭ (% от общего числа выпускников)</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ru-RU" sz="1400" b="1" dirty="0" err="1">
                          <a:effectLst/>
                          <a:latin typeface="Times New Roman"/>
                          <a:ea typeface="Times New Roman"/>
                          <a:cs typeface="Times New Roman"/>
                        </a:rPr>
                        <a:t>Миним</a:t>
                      </a:r>
                      <a:r>
                        <a:rPr lang="ru-RU" sz="1400" b="1" dirty="0">
                          <a:effectLst/>
                          <a:latin typeface="Times New Roman"/>
                          <a:ea typeface="Times New Roman"/>
                          <a:cs typeface="Times New Roman"/>
                        </a:rPr>
                        <a:t>. балл ЕГЭ, установленный </a:t>
                      </a:r>
                      <a:r>
                        <a:rPr lang="ru-RU" sz="1400" b="1" dirty="0" err="1">
                          <a:effectLst/>
                          <a:latin typeface="Times New Roman"/>
                          <a:ea typeface="Times New Roman"/>
                          <a:cs typeface="Times New Roman"/>
                        </a:rPr>
                        <a:t>Рособрнадзором</a:t>
                      </a:r>
                      <a:r>
                        <a:rPr lang="ru-RU" sz="1400" b="1" dirty="0">
                          <a:effectLst/>
                          <a:latin typeface="Times New Roman"/>
                          <a:ea typeface="Times New Roman"/>
                          <a:cs typeface="Times New Roman"/>
                        </a:rPr>
                        <a:t> </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ru-RU" sz="1400" b="1">
                          <a:effectLst/>
                          <a:latin typeface="Times New Roman"/>
                          <a:ea typeface="Times New Roman"/>
                          <a:cs typeface="Times New Roman"/>
                        </a:rPr>
                        <a:t>Миним. балл, полученный выпускниками</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ru-RU" sz="1400" b="1">
                          <a:effectLst/>
                          <a:latin typeface="Times New Roman"/>
                          <a:ea typeface="Times New Roman"/>
                          <a:cs typeface="Times New Roman"/>
                        </a:rPr>
                        <a:t>Максим. балл, полученный выпускниками</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Aft>
                          <a:spcPts val="0"/>
                        </a:spcAft>
                      </a:pPr>
                      <a:r>
                        <a:rPr lang="ru-RU" sz="1400" b="1">
                          <a:effectLst/>
                          <a:latin typeface="Times New Roman"/>
                          <a:ea typeface="Times New Roman"/>
                          <a:cs typeface="Times New Roman"/>
                        </a:rPr>
                        <a:t>Сред.</a:t>
                      </a:r>
                      <a:endParaRPr lang="ru-RU" sz="1400">
                        <a:effectLst/>
                        <a:latin typeface="Calibri"/>
                        <a:ea typeface="Times New Roman"/>
                        <a:cs typeface="Times New Roman"/>
                      </a:endParaRPr>
                    </a:p>
                    <a:p>
                      <a:pPr algn="just">
                        <a:lnSpc>
                          <a:spcPct val="115000"/>
                        </a:lnSpc>
                        <a:spcAft>
                          <a:spcPts val="0"/>
                        </a:spcAft>
                      </a:pPr>
                      <a:r>
                        <a:rPr lang="ru-RU" sz="1400" b="1">
                          <a:effectLst/>
                          <a:latin typeface="Times New Roman"/>
                          <a:ea typeface="Times New Roman"/>
                          <a:cs typeface="Times New Roman"/>
                        </a:rPr>
                        <a:t>балл, полученный выпускниками школы</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09790">
                <a:tc>
                  <a:txBody>
                    <a:bodyPr/>
                    <a:lstStyle/>
                    <a:p>
                      <a:pPr algn="just">
                        <a:lnSpc>
                          <a:spcPct val="115000"/>
                        </a:lnSpc>
                        <a:spcAft>
                          <a:spcPts val="0"/>
                        </a:spcAft>
                      </a:pPr>
                      <a:r>
                        <a:rPr lang="ru-RU" sz="1400" b="1" dirty="0">
                          <a:effectLst/>
                          <a:latin typeface="Times New Roman"/>
                          <a:ea typeface="Times New Roman"/>
                          <a:cs typeface="Times New Roman"/>
                        </a:rPr>
                        <a:t>Русский язык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35 (100%)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24</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57</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100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77.7</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884">
                <a:tc>
                  <a:txBody>
                    <a:bodyPr/>
                    <a:lstStyle/>
                    <a:p>
                      <a:pPr algn="just">
                        <a:lnSpc>
                          <a:spcPct val="115000"/>
                        </a:lnSpc>
                        <a:spcAft>
                          <a:spcPts val="0"/>
                        </a:spcAft>
                      </a:pPr>
                      <a:r>
                        <a:rPr lang="ru-RU" sz="1400" b="1" dirty="0" err="1">
                          <a:effectLst/>
                          <a:latin typeface="Times New Roman"/>
                          <a:ea typeface="Times New Roman"/>
                          <a:cs typeface="Times New Roman"/>
                        </a:rPr>
                        <a:t>Матем</a:t>
                      </a:r>
                      <a:r>
                        <a:rPr lang="ru-RU" sz="1400" b="1" dirty="0">
                          <a:effectLst/>
                          <a:latin typeface="Times New Roman"/>
                          <a:ea typeface="Times New Roman"/>
                          <a:cs typeface="Times New Roman"/>
                        </a:rPr>
                        <a:t>. (профиль)</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21 (60%)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27</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27</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88</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66</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Физика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 (11%)</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36</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70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51</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Информатика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7 (20%)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64</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98</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80,4</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Химия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 (11%)</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36</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46</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86</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66,5</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Биология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 (15%)</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36</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18</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15000"/>
                        </a:lnSpc>
                        <a:spcAft>
                          <a:spcPts val="0"/>
                        </a:spcAft>
                      </a:pPr>
                      <a:r>
                        <a:rPr lang="ru-RU" sz="1400">
                          <a:effectLst/>
                          <a:latin typeface="Times New Roman"/>
                          <a:ea typeface="Times New Roman"/>
                          <a:cs typeface="Times New Roman"/>
                        </a:rPr>
                        <a:t>72</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48</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Англ. язык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5 (14%)</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22</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55</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83</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67,4</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История</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 (11%)</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32</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58</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78</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65</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География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31</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884">
                <a:tc>
                  <a:txBody>
                    <a:bodyPr/>
                    <a:lstStyle/>
                    <a:p>
                      <a:pPr algn="just">
                        <a:lnSpc>
                          <a:spcPct val="115000"/>
                        </a:lnSpc>
                        <a:spcAft>
                          <a:spcPts val="0"/>
                        </a:spcAft>
                      </a:pPr>
                      <a:r>
                        <a:rPr lang="ru-RU" sz="1400" b="1" dirty="0">
                          <a:effectLst/>
                          <a:latin typeface="Times New Roman"/>
                          <a:ea typeface="Times New Roman"/>
                          <a:cs typeface="Times New Roman"/>
                        </a:rPr>
                        <a:t>Обществознание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16 (48%)</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42</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52</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effectLst/>
                          <a:latin typeface="Times New Roman"/>
                          <a:ea typeface="Times New Roman"/>
                          <a:cs typeface="Times New Roman"/>
                        </a:rPr>
                        <a:t>84</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70,4</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790">
                <a:tc>
                  <a:txBody>
                    <a:bodyPr/>
                    <a:lstStyle/>
                    <a:p>
                      <a:pPr algn="just">
                        <a:lnSpc>
                          <a:spcPct val="115000"/>
                        </a:lnSpc>
                        <a:spcAft>
                          <a:spcPts val="0"/>
                        </a:spcAft>
                      </a:pPr>
                      <a:r>
                        <a:rPr lang="ru-RU" sz="1400" b="1" dirty="0">
                          <a:effectLst/>
                          <a:latin typeface="Times New Roman"/>
                          <a:ea typeface="Times New Roman"/>
                          <a:cs typeface="Times New Roman"/>
                        </a:rPr>
                        <a:t>Литература </a:t>
                      </a:r>
                      <a:endParaRPr lang="ru-RU" sz="1400" b="1"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7 (20%)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32</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44</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effectLst/>
                          <a:latin typeface="Times New Roman"/>
                          <a:ea typeface="Times New Roman"/>
                          <a:cs typeface="Times New Roman"/>
                        </a:rPr>
                        <a:t>100</a:t>
                      </a:r>
                      <a:endParaRPr lang="ru-RU" sz="140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65</a:t>
                      </a:r>
                      <a:endParaRPr lang="ru-RU" sz="1400" dirty="0">
                        <a:effectLst/>
                        <a:latin typeface="Calibri"/>
                        <a:ea typeface="Times New Roman"/>
                        <a:cs typeface="Times New Roman"/>
                      </a:endParaRPr>
                    </a:p>
                  </a:txBody>
                  <a:tcPr marL="58562" marR="5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0364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род собрания и презентации\запрещено.jpg"/>
          <p:cNvPicPr>
            <a:picLocks noChangeAspect="1" noChangeArrowheads="1"/>
          </p:cNvPicPr>
          <p:nvPr/>
        </p:nvPicPr>
        <p:blipFill>
          <a:blip r:embed="rId2" cstate="print"/>
          <a:srcRect/>
          <a:stretch>
            <a:fillRect/>
          </a:stretch>
        </p:blipFill>
        <p:spPr bwMode="auto">
          <a:xfrm>
            <a:off x="2411760" y="-227"/>
            <a:ext cx="4673092" cy="492770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6662" y="195485"/>
            <a:ext cx="6205577" cy="523220"/>
          </a:xfrm>
          <a:prstGeom prst="rect">
            <a:avLst/>
          </a:prstGeom>
        </p:spPr>
        <p:txBody>
          <a:bodyPr wrap="square">
            <a:spAutoFit/>
          </a:bodyPr>
          <a:lstStyle/>
          <a:p>
            <a:pPr algn="ctr" fontAlgn="auto">
              <a:spcBef>
                <a:spcPts val="0"/>
              </a:spcBef>
              <a:spcAft>
                <a:spcPts val="0"/>
              </a:spcAft>
              <a:defRPr/>
            </a:pPr>
            <a:r>
              <a:rPr lang="ru-RU" sz="2800" b="1" dirty="0">
                <a:solidFill>
                  <a:srgbClr val="0070C0"/>
                </a:solidFill>
                <a:latin typeface="Times New Roman"/>
                <a:cs typeface="Times New Roman"/>
              </a:rPr>
              <a:t>РАСПИСАНИЕ </a:t>
            </a:r>
            <a:r>
              <a:rPr lang="ru-RU" sz="2800" b="1" dirty="0" smtClean="0">
                <a:solidFill>
                  <a:srgbClr val="0070C0"/>
                </a:solidFill>
                <a:latin typeface="Times New Roman"/>
                <a:cs typeface="Times New Roman"/>
              </a:rPr>
              <a:t>ЕГЭ 2023 </a:t>
            </a:r>
            <a:r>
              <a:rPr lang="ru-RU" sz="2800" b="1" dirty="0">
                <a:solidFill>
                  <a:srgbClr val="0070C0"/>
                </a:solidFill>
                <a:latin typeface="Times New Roman"/>
                <a:cs typeface="Times New Roman"/>
              </a:rPr>
              <a:t>(</a:t>
            </a:r>
            <a:r>
              <a:rPr lang="ru-RU" sz="2800" b="1" dirty="0">
                <a:solidFill>
                  <a:srgbClr val="FF0000"/>
                </a:solidFill>
                <a:latin typeface="Times New Roman"/>
                <a:cs typeface="Times New Roman"/>
              </a:rPr>
              <a:t>ПРОЕКТ</a:t>
            </a:r>
            <a:r>
              <a:rPr lang="ru-RU" sz="2800" b="1" dirty="0">
                <a:solidFill>
                  <a:srgbClr val="240AE4"/>
                </a:solidFill>
                <a:latin typeface="Times New Roman"/>
                <a:cs typeface="Times New Roman"/>
              </a:rPr>
              <a:t>)</a:t>
            </a:r>
          </a:p>
        </p:txBody>
      </p:sp>
      <p:sp>
        <p:nvSpPr>
          <p:cNvPr id="3" name="Прямоугольник 2"/>
          <p:cNvSpPr/>
          <p:nvPr/>
        </p:nvSpPr>
        <p:spPr>
          <a:xfrm>
            <a:off x="323528" y="722635"/>
            <a:ext cx="2337948" cy="369332"/>
          </a:xfrm>
          <a:prstGeom prst="rect">
            <a:avLst/>
          </a:prstGeom>
        </p:spPr>
        <p:txBody>
          <a:bodyPr wrap="none">
            <a:spAutoFit/>
          </a:bodyPr>
          <a:lstStyle/>
          <a:p>
            <a:r>
              <a:rPr lang="ru-RU" altLang="ru-RU" b="1" dirty="0"/>
              <a:t>Основной  период:</a:t>
            </a:r>
          </a:p>
        </p:txBody>
      </p:sp>
      <p:sp>
        <p:nvSpPr>
          <p:cNvPr id="4" name="Прямоугольник 3"/>
          <p:cNvSpPr/>
          <p:nvPr/>
        </p:nvSpPr>
        <p:spPr>
          <a:xfrm>
            <a:off x="323528" y="1131590"/>
            <a:ext cx="7848872" cy="3170099"/>
          </a:xfrm>
          <a:prstGeom prst="rect">
            <a:avLst/>
          </a:prstGeom>
        </p:spPr>
        <p:txBody>
          <a:bodyPr wrap="square">
            <a:spAutoFit/>
          </a:bodyPr>
          <a:lstStyle/>
          <a:p>
            <a:r>
              <a:rPr lang="ru-RU" sz="2000" b="1" dirty="0" smtClean="0"/>
              <a:t>26 </a:t>
            </a:r>
            <a:r>
              <a:rPr lang="ru-RU" sz="2000" b="1" dirty="0"/>
              <a:t>мая (пятница) </a:t>
            </a:r>
            <a:r>
              <a:rPr lang="ru-RU" sz="2000" dirty="0"/>
              <a:t>– география, литература, химия;</a:t>
            </a:r>
          </a:p>
          <a:p>
            <a:r>
              <a:rPr lang="ru-RU" sz="2000" b="1" dirty="0" smtClean="0"/>
              <a:t>29 </a:t>
            </a:r>
            <a:r>
              <a:rPr lang="ru-RU" sz="2000" b="1" dirty="0"/>
              <a:t>мая (понедельник</a:t>
            </a:r>
            <a:r>
              <a:rPr lang="ru-RU" sz="2000" dirty="0"/>
              <a:t>) – русский язык;</a:t>
            </a:r>
          </a:p>
          <a:p>
            <a:r>
              <a:rPr lang="ru-RU" sz="2000" b="1" dirty="0" smtClean="0"/>
              <a:t>1 </a:t>
            </a:r>
            <a:r>
              <a:rPr lang="ru-RU" sz="2000" b="1" dirty="0"/>
              <a:t>июня (четверг) </a:t>
            </a:r>
            <a:r>
              <a:rPr lang="ru-RU" sz="2000" dirty="0"/>
              <a:t>– ЕГЭ по математике профильного уровня;</a:t>
            </a:r>
          </a:p>
          <a:p>
            <a:r>
              <a:rPr lang="ru-RU" sz="2000" b="1" dirty="0" smtClean="0"/>
              <a:t>1 </a:t>
            </a:r>
            <a:r>
              <a:rPr lang="ru-RU" sz="2000" b="1" dirty="0"/>
              <a:t>июня </a:t>
            </a:r>
            <a:r>
              <a:rPr lang="ru-RU" sz="2000" b="1" dirty="0" smtClean="0"/>
              <a:t>(четверг) </a:t>
            </a:r>
            <a:r>
              <a:rPr lang="ru-RU" sz="2000" dirty="0"/>
              <a:t>– ЕГЭ по математике базового уровня;</a:t>
            </a:r>
          </a:p>
          <a:p>
            <a:r>
              <a:rPr lang="ru-RU" sz="2000" b="1" dirty="0" smtClean="0"/>
              <a:t>5 </a:t>
            </a:r>
            <a:r>
              <a:rPr lang="ru-RU" sz="2000" b="1" dirty="0"/>
              <a:t>июня (понедельник) </a:t>
            </a:r>
            <a:r>
              <a:rPr lang="ru-RU" sz="2000" dirty="0"/>
              <a:t>– история, физика;</a:t>
            </a:r>
          </a:p>
          <a:p>
            <a:r>
              <a:rPr lang="ru-RU" sz="2000" b="1" dirty="0" smtClean="0"/>
              <a:t>8 </a:t>
            </a:r>
            <a:r>
              <a:rPr lang="ru-RU" sz="2000" b="1" dirty="0"/>
              <a:t>июня (четверг) </a:t>
            </a:r>
            <a:r>
              <a:rPr lang="ru-RU" sz="2000" dirty="0"/>
              <a:t>– обществознание;</a:t>
            </a:r>
          </a:p>
          <a:p>
            <a:r>
              <a:rPr lang="ru-RU" sz="2000" b="1" dirty="0" smtClean="0"/>
              <a:t>13 </a:t>
            </a:r>
            <a:r>
              <a:rPr lang="ru-RU" sz="2000" b="1" dirty="0"/>
              <a:t>июня (вторник)</a:t>
            </a:r>
            <a:r>
              <a:rPr lang="ru-RU" sz="2000" dirty="0"/>
              <a:t> – иностранные </a:t>
            </a:r>
            <a:r>
              <a:rPr lang="ru-RU" sz="2000" dirty="0" smtClean="0"/>
              <a:t>языки, биология</a:t>
            </a:r>
            <a:r>
              <a:rPr lang="ru-RU" sz="2000" dirty="0"/>
              <a:t>;</a:t>
            </a:r>
          </a:p>
          <a:p>
            <a:r>
              <a:rPr lang="ru-RU" sz="2000" b="1" dirty="0" smtClean="0"/>
              <a:t>16-17 </a:t>
            </a:r>
            <a:r>
              <a:rPr lang="ru-RU" sz="2000" b="1" dirty="0"/>
              <a:t>июня (четверг</a:t>
            </a:r>
            <a:r>
              <a:rPr lang="ru-RU" sz="2000" dirty="0"/>
              <a:t>) – иностранные языки </a:t>
            </a:r>
            <a:r>
              <a:rPr lang="ru-RU" sz="2000" dirty="0" smtClean="0"/>
              <a:t>раздел </a:t>
            </a:r>
            <a:r>
              <a:rPr lang="ru-RU" sz="2000" dirty="0"/>
              <a:t>«Говорение»);</a:t>
            </a:r>
          </a:p>
          <a:p>
            <a:r>
              <a:rPr lang="ru-RU" sz="2000" b="1" dirty="0" smtClean="0"/>
              <a:t>19 </a:t>
            </a:r>
            <a:r>
              <a:rPr lang="ru-RU" sz="2000" b="1" dirty="0"/>
              <a:t>июня (понедельник) </a:t>
            </a:r>
            <a:r>
              <a:rPr lang="ru-RU" sz="2000" dirty="0"/>
              <a:t>– информатика и информационно-коммуникационные технологии (ИКТ</a:t>
            </a:r>
            <a:r>
              <a:rPr lang="ru-RU" sz="2000" dirty="0" smtClean="0"/>
              <a:t>);</a:t>
            </a:r>
            <a:endParaRPr lang="ru-RU" sz="2000" dirty="0"/>
          </a:p>
        </p:txBody>
      </p:sp>
    </p:spTree>
    <p:extLst>
      <p:ext uri="{BB962C8B-B14F-4D97-AF65-F5344CB8AC3E}">
        <p14:creationId xmlns:p14="http://schemas.microsoft.com/office/powerpoint/2010/main" val="126706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32185"/>
            <a:ext cx="8382000" cy="505908"/>
          </a:xfrm>
        </p:spPr>
        <p:txBody>
          <a:bodyPr tIns="13335" rtlCol="0"/>
          <a:lstStyle/>
          <a:p>
            <a:pPr marL="12700" eaLnBrk="1" fontAlgn="auto" hangingPunct="1">
              <a:spcBef>
                <a:spcPts val="105"/>
              </a:spcBef>
              <a:spcAft>
                <a:spcPts val="0"/>
              </a:spcAft>
              <a:defRPr/>
            </a:pPr>
            <a:r>
              <a:rPr sz="3200" b="1" dirty="0">
                <a:solidFill>
                  <a:srgbClr val="00B0F0"/>
                </a:solidFill>
              </a:rPr>
              <a:t>Время </a:t>
            </a:r>
            <a:r>
              <a:rPr sz="3200" b="1" spc="-20" dirty="0">
                <a:solidFill>
                  <a:srgbClr val="00B0F0"/>
                </a:solidFill>
              </a:rPr>
              <a:t>начала </a:t>
            </a:r>
            <a:r>
              <a:rPr sz="3200" b="1" spc="-20" dirty="0" err="1">
                <a:solidFill>
                  <a:srgbClr val="00B0F0"/>
                </a:solidFill>
              </a:rPr>
              <a:t>экзаменов</a:t>
            </a:r>
            <a:r>
              <a:rPr sz="3200" b="1" spc="-20" dirty="0">
                <a:solidFill>
                  <a:srgbClr val="00B0F0"/>
                </a:solidFill>
              </a:rPr>
              <a:t> </a:t>
            </a:r>
            <a:r>
              <a:rPr sz="3200" b="1" dirty="0" smtClean="0">
                <a:solidFill>
                  <a:srgbClr val="00B0F0"/>
                </a:solidFill>
              </a:rPr>
              <a:t>в</a:t>
            </a:r>
            <a:r>
              <a:rPr lang="ru-RU" sz="3200" b="1" dirty="0" smtClean="0">
                <a:solidFill>
                  <a:srgbClr val="00B0F0"/>
                </a:solidFill>
              </a:rPr>
              <a:t> 10.00 </a:t>
            </a:r>
            <a:r>
              <a:rPr lang="ru-RU" sz="3200" b="1" spc="-15" dirty="0" smtClean="0">
                <a:solidFill>
                  <a:srgbClr val="00B0F0"/>
                </a:solidFill>
              </a:rPr>
              <a:t>часов</a:t>
            </a:r>
            <a:endParaRPr sz="3200" b="1" dirty="0">
              <a:solidFill>
                <a:srgbClr val="00B0F0"/>
              </a:solidFill>
            </a:endParaRPr>
          </a:p>
        </p:txBody>
      </p:sp>
      <p:sp>
        <p:nvSpPr>
          <p:cNvPr id="3" name="object 3"/>
          <p:cNvSpPr txBox="1"/>
          <p:nvPr/>
        </p:nvSpPr>
        <p:spPr>
          <a:xfrm>
            <a:off x="228600" y="857250"/>
            <a:ext cx="8915400" cy="2911053"/>
          </a:xfrm>
          <a:prstGeom prst="rect">
            <a:avLst/>
          </a:prstGeom>
        </p:spPr>
        <p:txBody>
          <a:bodyPr lIns="0" tIns="7366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413"/>
              </a:spcBef>
            </a:pPr>
            <a:r>
              <a:rPr lang="ru-RU" altLang="ru-RU" sz="2600" b="1" dirty="0" smtClean="0">
                <a:solidFill>
                  <a:srgbClr val="FF3300"/>
                </a:solidFill>
                <a:latin typeface="Times New Roman" pitchFamily="18" charset="0"/>
                <a:cs typeface="Times New Roman" pitchFamily="18" charset="0"/>
              </a:rPr>
              <a:t>Продолжительность </a:t>
            </a:r>
            <a:r>
              <a:rPr lang="ru-RU" altLang="ru-RU" sz="2600" b="1" dirty="0">
                <a:solidFill>
                  <a:srgbClr val="FF3300"/>
                </a:solidFill>
                <a:latin typeface="Times New Roman" pitchFamily="18" charset="0"/>
                <a:cs typeface="Times New Roman" pitchFamily="18" charset="0"/>
              </a:rPr>
              <a:t>экзаменов </a:t>
            </a:r>
            <a:r>
              <a:rPr lang="ru-RU" altLang="ru-RU" sz="2600" b="1" dirty="0" smtClean="0">
                <a:solidFill>
                  <a:srgbClr val="FF3300"/>
                </a:solidFill>
                <a:latin typeface="Times New Roman" pitchFamily="18" charset="0"/>
                <a:cs typeface="Times New Roman" pitchFamily="18" charset="0"/>
              </a:rPr>
              <a:t>:</a:t>
            </a:r>
            <a:endParaRPr lang="ru-RU" altLang="ru-RU" sz="2600" dirty="0">
              <a:latin typeface="Times New Roman" pitchFamily="18" charset="0"/>
              <a:cs typeface="Times New Roman" pitchFamily="18" charset="0"/>
            </a:endParaRPr>
          </a:p>
          <a:p>
            <a:pPr>
              <a:spcBef>
                <a:spcPts val="600"/>
              </a:spcBef>
              <a:buSzPct val="96000"/>
              <a:buFont typeface="Wingdings" pitchFamily="2" charset="2"/>
              <a:buChar char="§"/>
            </a:pPr>
            <a:r>
              <a:rPr lang="ru-RU" altLang="ru-RU" sz="2600" dirty="0">
                <a:latin typeface="Times New Roman" pitchFamily="18" charset="0"/>
                <a:cs typeface="Times New Roman" pitchFamily="18" charset="0"/>
              </a:rPr>
              <a:t> </a:t>
            </a:r>
            <a:r>
              <a:rPr lang="ru-RU" altLang="ru-RU" sz="2600" dirty="0" smtClean="0">
                <a:latin typeface="Times New Roman" pitchFamily="18" charset="0"/>
                <a:cs typeface="Times New Roman" pitchFamily="18" charset="0"/>
              </a:rPr>
              <a:t>Математика П</a:t>
            </a:r>
            <a:r>
              <a:rPr lang="ru-RU" altLang="ru-RU" sz="2600" dirty="0">
                <a:latin typeface="Times New Roman" pitchFamily="18" charset="0"/>
                <a:cs typeface="Times New Roman" pitchFamily="18" charset="0"/>
              </a:rPr>
              <a:t>, </a:t>
            </a:r>
            <a:r>
              <a:rPr lang="ru-RU" altLang="ru-RU" sz="2600" dirty="0" smtClean="0">
                <a:latin typeface="Times New Roman" pitchFamily="18" charset="0"/>
                <a:cs typeface="Times New Roman" pitchFamily="18" charset="0"/>
              </a:rPr>
              <a:t>литература, физика</a:t>
            </a:r>
            <a:r>
              <a:rPr lang="ru-RU" altLang="ru-RU" sz="2600" dirty="0">
                <a:latin typeface="Times New Roman" pitchFamily="18" charset="0"/>
                <a:cs typeface="Times New Roman" pitchFamily="18" charset="0"/>
              </a:rPr>
              <a:t>, </a:t>
            </a:r>
            <a:r>
              <a:rPr lang="ru-RU" altLang="ru-RU" sz="2600" dirty="0" smtClean="0">
                <a:latin typeface="Times New Roman" pitchFamily="18" charset="0"/>
                <a:cs typeface="Times New Roman" pitchFamily="18" charset="0"/>
              </a:rPr>
              <a:t>информатика,– </a:t>
            </a:r>
            <a:r>
              <a:rPr lang="ru-RU" altLang="ru-RU" sz="2600" b="1" dirty="0">
                <a:latin typeface="Times New Roman" pitchFamily="18" charset="0"/>
                <a:cs typeface="Times New Roman" pitchFamily="18" charset="0"/>
              </a:rPr>
              <a:t>235 мин.</a:t>
            </a:r>
            <a:endParaRPr lang="ru-RU" altLang="ru-RU" sz="2600" dirty="0">
              <a:latin typeface="Times New Roman" pitchFamily="18" charset="0"/>
              <a:cs typeface="Times New Roman" pitchFamily="18" charset="0"/>
            </a:endParaRPr>
          </a:p>
          <a:p>
            <a:pPr>
              <a:spcBef>
                <a:spcPts val="700"/>
              </a:spcBef>
              <a:buSzPct val="96000"/>
              <a:buFont typeface="Wingdings" pitchFamily="2" charset="2"/>
              <a:buChar char="§"/>
            </a:pPr>
            <a:r>
              <a:rPr lang="ru-RU" altLang="ru-RU" sz="2600" dirty="0" smtClean="0">
                <a:latin typeface="Times New Roman" pitchFamily="18" charset="0"/>
                <a:cs typeface="Times New Roman" pitchFamily="18" charset="0"/>
              </a:rPr>
              <a:t> </a:t>
            </a:r>
            <a:r>
              <a:rPr lang="ru-RU" altLang="ru-RU" sz="2600" dirty="0">
                <a:latin typeface="Times New Roman" pitchFamily="18" charset="0"/>
                <a:cs typeface="Times New Roman" pitchFamily="18" charset="0"/>
              </a:rPr>
              <a:t>Химия, </a:t>
            </a:r>
            <a:r>
              <a:rPr lang="ru-RU" altLang="ru-RU" sz="2600" dirty="0" smtClean="0">
                <a:latin typeface="Times New Roman" pitchFamily="18" charset="0"/>
                <a:cs typeface="Times New Roman" pitchFamily="18" charset="0"/>
              </a:rPr>
              <a:t>русский </a:t>
            </a:r>
            <a:r>
              <a:rPr lang="ru-RU" altLang="ru-RU" sz="2600" dirty="0">
                <a:latin typeface="Times New Roman" pitchFamily="18" charset="0"/>
                <a:cs typeface="Times New Roman" pitchFamily="18" charset="0"/>
              </a:rPr>
              <a:t>язык, </a:t>
            </a:r>
            <a:r>
              <a:rPr lang="ru-RU" altLang="ru-RU" sz="2600" dirty="0" smtClean="0">
                <a:latin typeface="Times New Roman" pitchFamily="18" charset="0"/>
                <a:cs typeface="Times New Roman" pitchFamily="18" charset="0"/>
              </a:rPr>
              <a:t>биология, - </a:t>
            </a:r>
            <a:r>
              <a:rPr lang="ru-RU" altLang="ru-RU" sz="2600" b="1" dirty="0" smtClean="0">
                <a:latin typeface="Times New Roman" pitchFamily="18" charset="0"/>
                <a:cs typeface="Times New Roman" pitchFamily="18" charset="0"/>
              </a:rPr>
              <a:t>210 </a:t>
            </a:r>
            <a:r>
              <a:rPr lang="ru-RU" altLang="ru-RU" sz="2600" b="1" dirty="0">
                <a:latin typeface="Times New Roman" pitchFamily="18" charset="0"/>
                <a:cs typeface="Times New Roman" pitchFamily="18" charset="0"/>
              </a:rPr>
              <a:t>мин.</a:t>
            </a:r>
            <a:endParaRPr lang="ru-RU" altLang="ru-RU" sz="2600" dirty="0">
              <a:latin typeface="Times New Roman" pitchFamily="18" charset="0"/>
              <a:cs typeface="Times New Roman" pitchFamily="18" charset="0"/>
            </a:endParaRPr>
          </a:p>
          <a:p>
            <a:pPr>
              <a:spcBef>
                <a:spcPts val="713"/>
              </a:spcBef>
              <a:buSzPct val="96000"/>
              <a:buFont typeface="Wingdings" pitchFamily="2" charset="2"/>
              <a:buChar char="§"/>
            </a:pPr>
            <a:r>
              <a:rPr lang="ru-RU" altLang="ru-RU" sz="2600" dirty="0" smtClean="0">
                <a:latin typeface="Times New Roman" pitchFamily="18" charset="0"/>
                <a:cs typeface="Times New Roman" pitchFamily="18" charset="0"/>
              </a:rPr>
              <a:t> География, </a:t>
            </a:r>
            <a:r>
              <a:rPr lang="ru-RU" altLang="ru-RU" sz="2600" dirty="0" smtClean="0">
                <a:solidFill>
                  <a:srgbClr val="0070C0"/>
                </a:solidFill>
                <a:latin typeface="Times New Roman" pitchFamily="18" charset="0"/>
                <a:cs typeface="Times New Roman" pitchFamily="18" charset="0"/>
              </a:rPr>
              <a:t>обществознание, история </a:t>
            </a:r>
            <a:r>
              <a:rPr lang="ru-RU" altLang="ru-RU" sz="2600" dirty="0" smtClean="0">
                <a:latin typeface="Times New Roman" pitchFamily="18" charset="0"/>
                <a:cs typeface="Times New Roman" pitchFamily="18" charset="0"/>
              </a:rPr>
              <a:t>– </a:t>
            </a:r>
            <a:r>
              <a:rPr lang="ru-RU" altLang="ru-RU" sz="2600" b="1" dirty="0" smtClean="0">
                <a:latin typeface="Times New Roman" pitchFamily="18" charset="0"/>
                <a:cs typeface="Times New Roman" pitchFamily="18" charset="0"/>
              </a:rPr>
              <a:t>180 </a:t>
            </a:r>
            <a:r>
              <a:rPr lang="ru-RU" altLang="ru-RU" sz="2600" b="1" dirty="0">
                <a:latin typeface="Times New Roman" pitchFamily="18" charset="0"/>
                <a:cs typeface="Times New Roman" pitchFamily="18" charset="0"/>
              </a:rPr>
              <a:t>мин.</a:t>
            </a:r>
            <a:endParaRPr lang="ru-RU" altLang="ru-RU" sz="2600" dirty="0">
              <a:latin typeface="Times New Roman" pitchFamily="18" charset="0"/>
              <a:cs typeface="Times New Roman" pitchFamily="18" charset="0"/>
            </a:endParaRPr>
          </a:p>
          <a:p>
            <a:pPr>
              <a:spcBef>
                <a:spcPts val="700"/>
              </a:spcBef>
              <a:buSzPct val="96000"/>
              <a:buFont typeface="Wingdings" pitchFamily="2" charset="2"/>
              <a:buChar char="§"/>
            </a:pPr>
            <a:r>
              <a:rPr lang="ru-RU" altLang="ru-RU" sz="2600" dirty="0" smtClean="0">
                <a:latin typeface="Times New Roman" pitchFamily="18" charset="0"/>
                <a:cs typeface="Times New Roman" pitchFamily="18" charset="0"/>
              </a:rPr>
              <a:t>Иностранные </a:t>
            </a:r>
            <a:r>
              <a:rPr lang="ru-RU" altLang="ru-RU" sz="2600" dirty="0">
                <a:latin typeface="Times New Roman" pitchFamily="18" charset="0"/>
                <a:cs typeface="Times New Roman" pitchFamily="18" charset="0"/>
              </a:rPr>
              <a:t>языки (письменная часть) – </a:t>
            </a:r>
            <a:r>
              <a:rPr lang="ru-RU" altLang="ru-RU" sz="2600" b="1" dirty="0" smtClean="0">
                <a:latin typeface="Times New Roman" pitchFamily="18" charset="0"/>
                <a:cs typeface="Times New Roman" pitchFamily="18" charset="0"/>
              </a:rPr>
              <a:t>180 </a:t>
            </a:r>
            <a:r>
              <a:rPr lang="ru-RU" altLang="ru-RU" sz="2600" b="1" dirty="0">
                <a:latin typeface="Times New Roman" pitchFamily="18" charset="0"/>
                <a:cs typeface="Times New Roman" pitchFamily="18" charset="0"/>
              </a:rPr>
              <a:t>мин.</a:t>
            </a:r>
          </a:p>
          <a:p>
            <a:pPr>
              <a:spcBef>
                <a:spcPts val="675"/>
              </a:spcBef>
              <a:buFont typeface="Wingdings" pitchFamily="2" charset="2"/>
              <a:buChar char="§"/>
            </a:pPr>
            <a:r>
              <a:rPr lang="ru-RU" altLang="ru-RU" sz="2600" dirty="0">
                <a:latin typeface="Times New Roman" pitchFamily="18" charset="0"/>
                <a:cs typeface="Times New Roman" pitchFamily="18" charset="0"/>
              </a:rPr>
              <a:t> Иностранные языки (говорение) – </a:t>
            </a:r>
            <a:r>
              <a:rPr lang="ru-RU" altLang="ru-RU" sz="2600" b="1" dirty="0" smtClean="0">
                <a:latin typeface="Times New Roman" pitchFamily="18" charset="0"/>
                <a:cs typeface="Times New Roman" pitchFamily="18" charset="0"/>
              </a:rPr>
              <a:t>1</a:t>
            </a:r>
            <a:r>
              <a:rPr lang="ru-RU" altLang="ru-RU" sz="2600" b="1" dirty="0" smtClean="0">
                <a:solidFill>
                  <a:srgbClr val="FF0000"/>
                </a:solidFill>
                <a:latin typeface="Times New Roman" pitchFamily="18" charset="0"/>
                <a:cs typeface="Times New Roman" pitchFamily="18" charset="0"/>
              </a:rPr>
              <a:t>7</a:t>
            </a:r>
            <a:r>
              <a:rPr lang="ru-RU" altLang="ru-RU" sz="2600" b="1" dirty="0" smtClean="0">
                <a:latin typeface="Times New Roman" pitchFamily="18" charset="0"/>
                <a:cs typeface="Times New Roman" pitchFamily="18" charset="0"/>
              </a:rPr>
              <a:t> </a:t>
            </a:r>
            <a:r>
              <a:rPr lang="ru-RU" altLang="ru-RU" sz="2600" b="1" dirty="0">
                <a:latin typeface="Times New Roman" pitchFamily="18" charset="0"/>
                <a:cs typeface="Times New Roman" pitchFamily="18" charset="0"/>
              </a:rPr>
              <a:t>мин</a:t>
            </a:r>
            <a:r>
              <a:rPr lang="ru-RU" altLang="ru-RU" sz="2600" dirty="0">
                <a:latin typeface="Times New Roman" pitchFamily="18" charset="0"/>
                <a:cs typeface="Times New Roman" pitchFamily="18" charset="0"/>
              </a:rPr>
              <a:t>.</a:t>
            </a:r>
          </a:p>
        </p:txBody>
      </p:sp>
    </p:spTree>
    <p:extLst>
      <p:ext uri="{BB962C8B-B14F-4D97-AF65-F5344CB8AC3E}">
        <p14:creationId xmlns:p14="http://schemas.microsoft.com/office/powerpoint/2010/main" val="1235363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88" y="214313"/>
            <a:ext cx="8229600" cy="857250"/>
          </a:xfrm>
        </p:spPr>
        <p:txBody>
          <a:bodyPr/>
          <a:lstStyle/>
          <a:p>
            <a:pPr>
              <a:defRPr/>
            </a:pPr>
            <a:r>
              <a:rPr lang="ru-RU" b="1" i="1" dirty="0" smtClean="0">
                <a:solidFill>
                  <a:schemeClr val="accent1">
                    <a:lumMod val="75000"/>
                  </a:schemeClr>
                </a:solidFill>
                <a:latin typeface="Times New Roman" pitchFamily="18" charset="0"/>
                <a:cs typeface="Times New Roman" pitchFamily="18" charset="0"/>
              </a:rPr>
              <a:t>Апелляция.</a:t>
            </a:r>
            <a:endParaRPr lang="ru-RU" b="1" i="1" dirty="0">
              <a:solidFill>
                <a:schemeClr val="accent1">
                  <a:lumMod val="75000"/>
                </a:schemeClr>
              </a:solidFill>
              <a:latin typeface="Times New Roman" pitchFamily="18" charset="0"/>
              <a:cs typeface="Times New Roman" pitchFamily="18" charset="0"/>
            </a:endParaRPr>
          </a:p>
        </p:txBody>
      </p:sp>
      <p:sp>
        <p:nvSpPr>
          <p:cNvPr id="15363" name="Содержимое 1"/>
          <p:cNvSpPr>
            <a:spLocks noGrp="1"/>
          </p:cNvSpPr>
          <p:nvPr>
            <p:ph idx="1"/>
          </p:nvPr>
        </p:nvSpPr>
        <p:spPr>
          <a:xfrm>
            <a:off x="457200" y="1232298"/>
            <a:ext cx="8229600" cy="3273028"/>
          </a:xfrm>
        </p:spPr>
        <p:txBody>
          <a:bodyPr>
            <a:normAutofit fontScale="92500" lnSpcReduction="10000"/>
          </a:bodyPr>
          <a:lstStyle/>
          <a:p>
            <a:pPr algn="just"/>
            <a:r>
              <a:rPr lang="ru-RU" sz="4000" dirty="0" smtClean="0">
                <a:latin typeface="Times New Roman" pitchFamily="18" charset="0"/>
                <a:cs typeface="Times New Roman" pitchFamily="18" charset="0"/>
              </a:rPr>
              <a:t>Апелляция – это письменное заявление участника ЕГЭ либо о нарушении установленного порядка проведения ЕГЭ </a:t>
            </a:r>
            <a:r>
              <a:rPr lang="ru-RU" sz="2800" dirty="0" smtClean="0">
                <a:latin typeface="Times New Roman" pitchFamily="18" charset="0"/>
                <a:cs typeface="Times New Roman" pitchFamily="18" charset="0"/>
              </a:rPr>
              <a:t>(не выходя из ППЭ)</a:t>
            </a:r>
            <a:r>
              <a:rPr lang="ru-RU" sz="4000" dirty="0" smtClean="0">
                <a:latin typeface="Times New Roman" pitchFamily="18" charset="0"/>
                <a:cs typeface="Times New Roman" pitchFamily="18" charset="0"/>
              </a:rPr>
              <a:t>, либо о несогласии с результатами ЕГЭ </a:t>
            </a:r>
            <a:r>
              <a:rPr lang="ru-RU" sz="2600" dirty="0" smtClean="0">
                <a:latin typeface="Times New Roman" pitchFamily="18" charset="0"/>
                <a:cs typeface="Times New Roman" pitchFamily="18" charset="0"/>
              </a:rPr>
              <a:t>(в течение двух рабочих дней со дня объявления результата).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род собрания и презентации\апелляция.jpg"/>
          <p:cNvPicPr>
            <a:picLocks noChangeAspect="1" noChangeArrowheads="1"/>
          </p:cNvPicPr>
          <p:nvPr/>
        </p:nvPicPr>
        <p:blipFill>
          <a:blip r:embed="rId2" cstate="print"/>
          <a:srcRect/>
          <a:stretch>
            <a:fillRect/>
          </a:stretch>
        </p:blipFill>
        <p:spPr bwMode="auto">
          <a:xfrm>
            <a:off x="2555776" y="91771"/>
            <a:ext cx="4565678" cy="473947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42900"/>
            <a:ext cx="3907160" cy="628650"/>
          </a:xfrm>
        </p:spPr>
        <p:txBody>
          <a:bodyPr>
            <a:noAutofit/>
          </a:bodyPr>
          <a:lstStyle/>
          <a:p>
            <a:pPr lvl="0"/>
            <a:r>
              <a:rPr lang="ru-RU" sz="2000" b="1" dirty="0" smtClean="0"/>
              <a:t>Ознакомление с результатами ЕГЭ</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0" y="1113589"/>
            <a:ext cx="4555232" cy="3394472"/>
          </a:xfrm>
        </p:spPr>
        <p:txBody>
          <a:bodyPr>
            <a:normAutofit fontScale="92500" lnSpcReduction="10000"/>
          </a:bodyPr>
          <a:lstStyle/>
          <a:p>
            <a:r>
              <a:rPr lang="ru-RU" dirty="0" smtClean="0"/>
              <a:t>Через портал </a:t>
            </a:r>
            <a:r>
              <a:rPr lang="en-US" dirty="0" smtClean="0">
                <a:hlinkClick r:id="rId2"/>
              </a:rPr>
              <a:t>http://check.ege.edu.ru/</a:t>
            </a:r>
            <a:endParaRPr lang="ru-RU" dirty="0" smtClean="0"/>
          </a:p>
          <a:p>
            <a:pPr>
              <a:buNone/>
            </a:pPr>
            <a:r>
              <a:rPr lang="ru-RU" dirty="0" smtClean="0"/>
              <a:t>по паспорту</a:t>
            </a:r>
          </a:p>
          <a:p>
            <a:endParaRPr lang="ru-RU" dirty="0" smtClean="0"/>
          </a:p>
          <a:p>
            <a:endParaRPr lang="ru-RU" dirty="0" smtClean="0"/>
          </a:p>
          <a:p>
            <a:r>
              <a:rPr lang="ru-RU" dirty="0" smtClean="0"/>
              <a:t>Результаты экзаменов действительны </a:t>
            </a:r>
            <a:r>
              <a:rPr lang="ru-RU" b="1" dirty="0" smtClean="0"/>
              <a:t>4 (четыре) года</a:t>
            </a:r>
            <a:r>
              <a:rPr lang="ru-RU" dirty="0" smtClean="0"/>
              <a:t> следующих за годом получения таких результатов.</a:t>
            </a:r>
          </a:p>
          <a:p>
            <a:endParaRPr lang="ru-RU" dirty="0"/>
          </a:p>
        </p:txBody>
      </p:sp>
      <p:pic>
        <p:nvPicPr>
          <p:cNvPr id="6147" name="Picture 3"/>
          <p:cNvPicPr>
            <a:picLocks noChangeAspect="1" noChangeArrowheads="1"/>
          </p:cNvPicPr>
          <p:nvPr/>
        </p:nvPicPr>
        <p:blipFill>
          <a:blip r:embed="rId3" cstate="print"/>
          <a:srcRect/>
          <a:stretch>
            <a:fillRect/>
          </a:stretch>
        </p:blipFill>
        <p:spPr bwMode="auto">
          <a:xfrm>
            <a:off x="4768917" y="249493"/>
            <a:ext cx="4375083" cy="2808311"/>
          </a:xfrm>
          <a:prstGeom prst="rect">
            <a:avLst/>
          </a:prstGeom>
          <a:noFill/>
          <a:ln w="9525">
            <a:noFill/>
            <a:miter lim="800000"/>
            <a:headEnd/>
            <a:tailEnd/>
          </a:ln>
        </p:spPr>
      </p:pic>
    </p:spTree>
    <p:extLst>
      <p:ext uri="{BB962C8B-B14F-4D97-AF65-F5344CB8AC3E}">
        <p14:creationId xmlns:p14="http://schemas.microsoft.com/office/powerpoint/2010/main" val="413404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25" t="30636" r="6986" b="4834"/>
          <a:stretch/>
        </p:blipFill>
        <p:spPr bwMode="auto">
          <a:xfrm>
            <a:off x="539552" y="195486"/>
            <a:ext cx="8187055" cy="459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10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76411882"/>
              </p:ext>
            </p:extLst>
          </p:nvPr>
        </p:nvGraphicFramePr>
        <p:xfrm>
          <a:off x="323528" y="3003798"/>
          <a:ext cx="8358248" cy="1607734"/>
        </p:xfrm>
        <a:graphic>
          <a:graphicData uri="http://schemas.openxmlformats.org/drawingml/2006/table">
            <a:tbl>
              <a:tblPr/>
              <a:tblGrid>
                <a:gridCol w="1722113"/>
                <a:gridCol w="849655"/>
                <a:gridCol w="857256"/>
                <a:gridCol w="1000132"/>
                <a:gridCol w="785818"/>
                <a:gridCol w="1000132"/>
                <a:gridCol w="1071570"/>
                <a:gridCol w="1071572"/>
              </a:tblGrid>
              <a:tr h="184023">
                <a:tc rowSpan="2">
                  <a:txBody>
                    <a:bodyPr/>
                    <a:lstStyle/>
                    <a:p>
                      <a:pPr marL="457200" algn="ctr">
                        <a:lnSpc>
                          <a:spcPct val="115000"/>
                        </a:lnSpc>
                        <a:spcAft>
                          <a:spcPts val="0"/>
                        </a:spcAft>
                      </a:pPr>
                      <a:r>
                        <a:rPr lang="ru-RU" sz="1600" b="1" dirty="0">
                          <a:latin typeface="Times New Roman"/>
                          <a:ea typeface="Calibri"/>
                          <a:cs typeface="Times New Roman"/>
                        </a:rPr>
                        <a:t>предмет</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57200" algn="ctr">
                        <a:lnSpc>
                          <a:spcPct val="115000"/>
                        </a:lnSpc>
                        <a:spcAft>
                          <a:spcPts val="0"/>
                        </a:spcAft>
                      </a:pPr>
                      <a:r>
                        <a:rPr lang="ru-RU" sz="1600" b="1">
                          <a:latin typeface="Times New Roman"/>
                          <a:ea typeface="Calibri"/>
                          <a:cs typeface="Times New Roman"/>
                        </a:rPr>
                        <a:t>10 класс</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marL="457200" algn="ctr">
                        <a:lnSpc>
                          <a:spcPct val="115000"/>
                        </a:lnSpc>
                        <a:spcAft>
                          <a:spcPts val="0"/>
                        </a:spcAft>
                      </a:pPr>
                      <a:r>
                        <a:rPr lang="ru-RU" sz="1600" b="1">
                          <a:latin typeface="Times New Roman"/>
                          <a:ea typeface="Calibri"/>
                          <a:cs typeface="Times New Roman"/>
                        </a:rPr>
                        <a:t>11 класс</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marL="457200" algn="l">
                        <a:lnSpc>
                          <a:spcPct val="115000"/>
                        </a:lnSpc>
                        <a:spcAft>
                          <a:spcPts val="0"/>
                        </a:spcAft>
                      </a:pPr>
                      <a:r>
                        <a:rPr lang="ru-RU" sz="1600" b="1" dirty="0">
                          <a:latin typeface="Times New Roman"/>
                          <a:ea typeface="Calibri"/>
                          <a:cs typeface="Times New Roman"/>
                        </a:rPr>
                        <a:t>итог</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270">
                <a:tc vMerge="1">
                  <a:txBody>
                    <a:bodyPr/>
                    <a:lstStyle/>
                    <a:p>
                      <a:endParaRPr lang="ru-RU"/>
                    </a:p>
                  </a:txBody>
                  <a:tcPr/>
                </a:tc>
                <a:tc>
                  <a:txBody>
                    <a:bodyPr/>
                    <a:lstStyle/>
                    <a:p>
                      <a:pPr marL="457200" algn="l">
                        <a:lnSpc>
                          <a:spcPct val="115000"/>
                        </a:lnSpc>
                        <a:spcAft>
                          <a:spcPts val="0"/>
                        </a:spcAft>
                      </a:pPr>
                      <a:r>
                        <a:rPr lang="en-US" sz="1600" b="1" dirty="0">
                          <a:latin typeface="Times New Roman"/>
                          <a:ea typeface="Calibri"/>
                          <a:cs typeface="Times New Roman"/>
                        </a:rPr>
                        <a:t>I</a:t>
                      </a:r>
                      <a:r>
                        <a:rPr lang="ru-RU" sz="1600" b="1" dirty="0">
                          <a:latin typeface="Times New Roman"/>
                          <a:ea typeface="Calibri"/>
                          <a:cs typeface="Times New Roman"/>
                        </a:rPr>
                        <a:t> </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n-US" sz="1600" b="1" dirty="0">
                          <a:latin typeface="Times New Roman"/>
                          <a:ea typeface="Calibri"/>
                          <a:cs typeface="Times New Roman"/>
                        </a:rPr>
                        <a:t>II</a:t>
                      </a:r>
                      <a:r>
                        <a:rPr lang="ru-RU" sz="1600" b="1" dirty="0">
                          <a:latin typeface="Times New Roman"/>
                          <a:ea typeface="Calibri"/>
                          <a:cs typeface="Times New Roman"/>
                        </a:rPr>
                        <a:t> </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ru-RU" sz="1600" b="1" dirty="0">
                          <a:latin typeface="Times New Roman"/>
                          <a:ea typeface="Calibri"/>
                          <a:cs typeface="Times New Roman"/>
                        </a:rPr>
                        <a:t>год</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n-US" sz="1600" b="1" dirty="0">
                          <a:latin typeface="Times New Roman"/>
                          <a:ea typeface="Calibri"/>
                          <a:cs typeface="Times New Roman"/>
                        </a:rPr>
                        <a:t>I</a:t>
                      </a:r>
                      <a:r>
                        <a:rPr lang="ru-RU" sz="1600" b="1" dirty="0">
                          <a:latin typeface="Times New Roman"/>
                          <a:ea typeface="Calibri"/>
                          <a:cs typeface="Times New Roman"/>
                        </a:rPr>
                        <a:t> </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en-US" sz="1600" b="1" dirty="0">
                          <a:latin typeface="Times New Roman"/>
                          <a:ea typeface="Calibri"/>
                          <a:cs typeface="Times New Roman"/>
                        </a:rPr>
                        <a:t>II</a:t>
                      </a:r>
                      <a:r>
                        <a:rPr lang="ru-RU" sz="1600" b="1" dirty="0">
                          <a:latin typeface="Times New Roman"/>
                          <a:ea typeface="Calibri"/>
                          <a:cs typeface="Times New Roman"/>
                        </a:rPr>
                        <a:t> </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r>
                        <a:rPr lang="ru-RU" sz="1600" b="1" dirty="0">
                          <a:latin typeface="Times New Roman"/>
                          <a:ea typeface="Calibri"/>
                          <a:cs typeface="Times New Roman"/>
                        </a:rPr>
                        <a:t>год</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67816">
                <a:tc>
                  <a:txBody>
                    <a:bodyPr/>
                    <a:lstStyle/>
                    <a:p>
                      <a:pPr marL="457200">
                        <a:lnSpc>
                          <a:spcPct val="115000"/>
                        </a:lnSpc>
                        <a:spcAft>
                          <a:spcPts val="0"/>
                        </a:spcAft>
                      </a:pPr>
                      <a:r>
                        <a:rPr lang="ru-RU" sz="1600">
                          <a:latin typeface="Times New Roman"/>
                          <a:ea typeface="Calibri"/>
                          <a:cs typeface="Times New Roman"/>
                        </a:rPr>
                        <a:t>математика</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dirty="0">
                          <a:latin typeface="Times New Roman"/>
                          <a:ea typeface="Calibri"/>
                          <a:cs typeface="Times New Roman"/>
                        </a:rPr>
                        <a:t>4</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dirty="0">
                          <a:latin typeface="Times New Roman"/>
                          <a:ea typeface="Calibri"/>
                          <a:cs typeface="Times New Roman"/>
                        </a:rPr>
                        <a:t>4</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dirty="0">
                          <a:latin typeface="Times New Roman"/>
                          <a:ea typeface="Calibri"/>
                          <a:cs typeface="Times New Roman"/>
                        </a:rPr>
                        <a:t>5</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b="1">
                          <a:latin typeface="Times New Roman"/>
                          <a:ea typeface="Calibri"/>
                          <a:cs typeface="Times New Roman"/>
                        </a:rPr>
                        <a:t>5</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23">
                <a:tc>
                  <a:txBody>
                    <a:bodyPr/>
                    <a:lstStyle/>
                    <a:p>
                      <a:pPr marL="457200">
                        <a:lnSpc>
                          <a:spcPct val="115000"/>
                        </a:lnSpc>
                        <a:spcAft>
                          <a:spcPts val="0"/>
                        </a:spcAft>
                      </a:pPr>
                      <a:r>
                        <a:rPr lang="ru-RU" sz="1600">
                          <a:latin typeface="Times New Roman"/>
                          <a:ea typeface="Calibri"/>
                          <a:cs typeface="Times New Roman"/>
                        </a:rPr>
                        <a:t>химия</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dirty="0">
                          <a:latin typeface="Times New Roman"/>
                          <a:ea typeface="Calibri"/>
                          <a:cs typeface="Times New Roman"/>
                        </a:rPr>
                        <a:t>4</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dirty="0">
                          <a:latin typeface="Times New Roman"/>
                          <a:ea typeface="Calibri"/>
                          <a:cs typeface="Times New Roman"/>
                        </a:rPr>
                        <a:t>4</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b="1">
                          <a:latin typeface="Times New Roman"/>
                          <a:ea typeface="Calibri"/>
                          <a:cs typeface="Times New Roman"/>
                        </a:rPr>
                        <a:t>4</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816">
                <a:tc>
                  <a:txBody>
                    <a:bodyPr/>
                    <a:lstStyle/>
                    <a:p>
                      <a:pPr marL="457200">
                        <a:lnSpc>
                          <a:spcPct val="115000"/>
                        </a:lnSpc>
                        <a:spcAft>
                          <a:spcPts val="0"/>
                        </a:spcAft>
                      </a:pPr>
                      <a:r>
                        <a:rPr lang="ru-RU" sz="1600">
                          <a:latin typeface="Times New Roman"/>
                          <a:ea typeface="Calibri"/>
                          <a:cs typeface="Times New Roman"/>
                        </a:rPr>
                        <a:t>история</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dirty="0">
                          <a:latin typeface="Times New Roman"/>
                          <a:ea typeface="Calibri"/>
                          <a:cs typeface="Times New Roman"/>
                        </a:rPr>
                        <a:t>3</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dirty="0">
                          <a:latin typeface="Times New Roman"/>
                          <a:ea typeface="Calibri"/>
                          <a:cs typeface="Times New Roman"/>
                        </a:rPr>
                        <a:t>3</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ru-RU" sz="1600" b="1" dirty="0">
                          <a:latin typeface="Times New Roman"/>
                          <a:ea typeface="Calibri"/>
                          <a:cs typeface="Times New Roman"/>
                        </a:rPr>
                        <a:t>3</a:t>
                      </a:r>
                      <a:endParaRPr lang="ru-RU" sz="1600" dirty="0">
                        <a:latin typeface="Calibri"/>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438458"/>
            <a:ext cx="828677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 аттестат о среднем общем образовании выставляется  среднее арифметическое итоговых отметок по всем предметам учебного плана, изучавшихся на уровне среднего общего образования.</a:t>
            </a:r>
            <a:endParaRPr kumimoji="0" lang="ru-RU" sz="2400" b="1"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(5+4+4+5+5+5) : 6 = 4,67   =  5</a:t>
            </a:r>
            <a:endParaRPr kumimoji="0" lang="ru-RU" sz="2000" b="1"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(3+3+3+4+4+4) : 6 = 3,5    =  4</a:t>
            </a:r>
            <a:endParaRPr kumimoji="0" lang="ru-RU" sz="2000" b="1"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(4+3+3+4+3+3) : 6 = 3,33    =  3</a:t>
            </a:r>
            <a:endParaRPr kumimoji="0" lang="ru-RU" sz="2000" b="1" i="0" u="none" strike="noStrike" cap="none" normalizeH="0" baseline="0" dirty="0" smtClean="0">
              <a:ln>
                <a:noFill/>
              </a:ln>
              <a:solidFill>
                <a:srgbClr val="002060"/>
              </a:solidFill>
              <a:effectLst/>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mtClean="0"/>
              <a:t>Полезные ссылки:</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036773990"/>
              </p:ext>
            </p:extLst>
          </p:nvPr>
        </p:nvGraphicFramePr>
        <p:xfrm>
          <a:off x="827584" y="1491630"/>
          <a:ext cx="8043890" cy="2897176"/>
        </p:xfrm>
        <a:graphic>
          <a:graphicData uri="http://schemas.openxmlformats.org/drawingml/2006/table">
            <a:tbl>
              <a:tblPr firstRow="1" bandRow="1">
                <a:tableStyleId>{5C22544A-7EE6-4342-B048-85BDC9FD1C3A}</a:tableStyleId>
              </a:tblPr>
              <a:tblGrid>
                <a:gridCol w="4021945"/>
                <a:gridCol w="4021945"/>
              </a:tblGrid>
              <a:tr h="725942">
                <a:tc>
                  <a:txBody>
                    <a:bodyPr/>
                    <a:lstStyle/>
                    <a:p>
                      <a:pPr algn="ctr"/>
                      <a:endParaRPr lang="ru-RU" sz="1500" dirty="0" smtClean="0"/>
                    </a:p>
                  </a:txBody>
                  <a:tcPr marT="34290" marB="34290"/>
                </a:tc>
                <a:tc>
                  <a:txBody>
                    <a:bodyPr/>
                    <a:lstStyle/>
                    <a:p>
                      <a:pPr algn="ctr"/>
                      <a:endParaRPr lang="ru-RU" sz="1500" dirty="0" smtClean="0"/>
                    </a:p>
                  </a:txBody>
                  <a:tcPr marT="34290" marB="34290"/>
                </a:tc>
              </a:tr>
              <a:tr h="754380">
                <a:tc>
                  <a:txBody>
                    <a:bodyPr/>
                    <a:lstStyle/>
                    <a:p>
                      <a:pPr algn="ctr"/>
                      <a:endParaRPr lang="en-US" sz="1500" dirty="0" smtClean="0"/>
                    </a:p>
                    <a:p>
                      <a:pPr algn="ctr"/>
                      <a:r>
                        <a:rPr lang="ru-RU" sz="1500" dirty="0" smtClean="0"/>
                        <a:t>Официальный информационный портал ЕГЭ</a:t>
                      </a:r>
                      <a:endParaRPr lang="ru-RU" sz="1500" dirty="0"/>
                    </a:p>
                  </a:txBody>
                  <a:tcPr marT="34290" marB="34290"/>
                </a:tc>
                <a:tc>
                  <a:txBody>
                    <a:bodyPr/>
                    <a:lstStyle/>
                    <a:p>
                      <a:endParaRPr lang="en-US" sz="1500" dirty="0" smtClean="0"/>
                    </a:p>
                    <a:p>
                      <a:pPr algn="ctr"/>
                      <a:r>
                        <a:rPr lang="en-US" sz="1500" dirty="0" smtClean="0"/>
                        <a:t>www.ege.edu.ru</a:t>
                      </a:r>
                      <a:endParaRPr lang="ru-RU" sz="1500" dirty="0"/>
                    </a:p>
                  </a:txBody>
                  <a:tcPr marT="34290" marB="34290"/>
                </a:tc>
              </a:tr>
              <a:tr h="662474">
                <a:tc>
                  <a:txBody>
                    <a:bodyPr/>
                    <a:lstStyle/>
                    <a:p>
                      <a:pPr algn="ctr"/>
                      <a:endParaRPr lang="ru-RU" sz="1500" dirty="0" smtClean="0"/>
                    </a:p>
                    <a:p>
                      <a:pPr algn="ctr"/>
                      <a:r>
                        <a:rPr lang="ru-RU" sz="1500" dirty="0" smtClean="0"/>
                        <a:t>ФИПИ</a:t>
                      </a:r>
                      <a:endParaRPr lang="ru-RU" sz="1500" dirty="0"/>
                    </a:p>
                  </a:txBody>
                  <a:tcPr marT="34290" marB="34290"/>
                </a:tc>
                <a:tc>
                  <a:txBody>
                    <a:bodyPr/>
                    <a:lstStyle/>
                    <a:p>
                      <a:endParaRPr lang="ru-RU" sz="1500" dirty="0" smtClean="0"/>
                    </a:p>
                    <a:p>
                      <a:pPr algn="ctr"/>
                      <a:r>
                        <a:rPr lang="en-US" sz="1500" dirty="0" smtClean="0"/>
                        <a:t>www.fipi.ru</a:t>
                      </a:r>
                      <a:endParaRPr lang="ru-RU" sz="1500" dirty="0"/>
                    </a:p>
                  </a:txBody>
                  <a:tcPr marT="34290" marB="34290"/>
                </a:tc>
              </a:tr>
              <a:tr h="754380">
                <a:tc>
                  <a:txBody>
                    <a:bodyPr/>
                    <a:lstStyle/>
                    <a:p>
                      <a:endParaRPr lang="en-US" sz="1500" dirty="0" smtClean="0"/>
                    </a:p>
                    <a:p>
                      <a:pPr algn="ctr"/>
                      <a:r>
                        <a:rPr lang="ru-RU" sz="1500" dirty="0" smtClean="0"/>
                        <a:t>РЦОИ</a:t>
                      </a:r>
                    </a:p>
                    <a:p>
                      <a:pPr algn="ctr"/>
                      <a:endParaRPr lang="ru-RU" sz="1500" dirty="0"/>
                    </a:p>
                  </a:txBody>
                  <a:tcPr marT="34290" marB="34290"/>
                </a:tc>
                <a:tc>
                  <a:txBody>
                    <a:bodyPr/>
                    <a:lstStyle/>
                    <a:p>
                      <a:endParaRPr lang="ru-RU" sz="1500" dirty="0" smtClean="0"/>
                    </a:p>
                    <a:p>
                      <a:pPr algn="ctr"/>
                      <a:r>
                        <a:rPr lang="en-US" sz="1500" dirty="0" smtClean="0"/>
                        <a:t>https://rcokoit.ru/</a:t>
                      </a:r>
                      <a:endParaRPr lang="ru-RU" sz="1500" dirty="0"/>
                    </a:p>
                  </a:txBody>
                  <a:tcPr marT="34290" marB="3429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09" t="8507" r="5659" b="19932"/>
          <a:stretch/>
        </p:blipFill>
        <p:spPr bwMode="auto">
          <a:xfrm>
            <a:off x="467544" y="59766"/>
            <a:ext cx="8437016" cy="460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96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857224" y="964395"/>
            <a:ext cx="7498080" cy="3600450"/>
          </a:xfrm>
        </p:spPr>
        <p:txBody>
          <a:bodyPr>
            <a:normAutofit lnSpcReduction="10000"/>
          </a:bodyPr>
          <a:lstStyle/>
          <a:p>
            <a:pPr algn="ctr" eaLnBrk="1" hangingPunct="1">
              <a:buFontTx/>
              <a:buNone/>
            </a:pPr>
            <a:r>
              <a:rPr lang="ru-RU" sz="4000" dirty="0" smtClean="0">
                <a:latin typeface="Times New Roman" pitchFamily="18" charset="0"/>
              </a:rPr>
              <a:t>Единый государственный экзамен (ЕГЭ) – это основная форма государственной итоговой аттестации выпускников школ </a:t>
            </a:r>
          </a:p>
          <a:p>
            <a:pPr algn="ctr" eaLnBrk="1" hangingPunct="1">
              <a:buFontTx/>
              <a:buNone/>
            </a:pPr>
            <a:r>
              <a:rPr lang="ru-RU" sz="4000" dirty="0" smtClean="0">
                <a:latin typeface="Times New Roman" pitchFamily="18" charset="0"/>
              </a:rPr>
              <a:t>Российской Федерации.</a:t>
            </a:r>
          </a:p>
          <a:p>
            <a:pPr algn="ctr" eaLnBrk="1" hangingPunct="1">
              <a:buFontTx/>
              <a:buNone/>
            </a:pPr>
            <a:endParaRPr lang="ru-RU" dirty="0" smtClean="0"/>
          </a:p>
          <a:p>
            <a:pPr eaLnBrk="1" hangingPunct="1"/>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758417"/>
          </a:xfrm>
        </p:spPr>
        <p:txBody>
          <a:bodyPr>
            <a:normAutofit fontScale="90000"/>
          </a:bodyPr>
          <a:lstStyle/>
          <a:p>
            <a:pPr algn="ctr"/>
            <a:r>
              <a:rPr lang="ru-RU" i="1" dirty="0" smtClean="0"/>
              <a:t/>
            </a:r>
            <a:br>
              <a:rPr lang="ru-RU" i="1" dirty="0" smtClean="0"/>
            </a:br>
            <a:r>
              <a:rPr lang="ru-RU" i="1" dirty="0" smtClean="0"/>
              <a:t>Особенности ЕГЭ</a:t>
            </a:r>
            <a:endParaRPr lang="ru-RU" i="1" dirty="0"/>
          </a:p>
        </p:txBody>
      </p:sp>
      <p:sp>
        <p:nvSpPr>
          <p:cNvPr id="3" name="Содержимое 2"/>
          <p:cNvSpPr>
            <a:spLocks noGrp="1"/>
          </p:cNvSpPr>
          <p:nvPr>
            <p:ph idx="1"/>
          </p:nvPr>
        </p:nvSpPr>
        <p:spPr>
          <a:xfrm>
            <a:off x="395536" y="1112012"/>
            <a:ext cx="8572560" cy="4018388"/>
          </a:xfrm>
        </p:spPr>
        <p:txBody>
          <a:bodyPr>
            <a:normAutofit/>
          </a:bodyPr>
          <a:lstStyle/>
          <a:p>
            <a:r>
              <a:rPr lang="ru-RU" dirty="0" smtClean="0"/>
              <a:t>Единые </a:t>
            </a:r>
            <a:r>
              <a:rPr lang="ru-RU" b="1" dirty="0" smtClean="0"/>
              <a:t>правила проведения</a:t>
            </a:r>
            <a:endParaRPr lang="ru-RU" dirty="0" smtClean="0"/>
          </a:p>
          <a:p>
            <a:r>
              <a:rPr lang="ru-RU" dirty="0" smtClean="0"/>
              <a:t>Единое расписание</a:t>
            </a:r>
            <a:endParaRPr lang="ru-RU" sz="3200" b="1" i="1" dirty="0" smtClean="0">
              <a:solidFill>
                <a:srgbClr val="002060"/>
              </a:solidFill>
              <a:latin typeface="Calibri" pitchFamily="34" charset="0"/>
            </a:endParaRPr>
          </a:p>
          <a:p>
            <a:r>
              <a:rPr lang="ru-RU" dirty="0" smtClean="0"/>
              <a:t>Использование заданий стандартизированной формы - </a:t>
            </a:r>
            <a:r>
              <a:rPr lang="ru-RU" b="1" dirty="0" smtClean="0"/>
              <a:t>КИМ</a:t>
            </a:r>
            <a:endParaRPr lang="ru-RU" dirty="0" smtClean="0"/>
          </a:p>
          <a:p>
            <a:r>
              <a:rPr lang="ru-RU" dirty="0" smtClean="0"/>
              <a:t>Использование специальных </a:t>
            </a:r>
            <a:r>
              <a:rPr lang="ru-RU" b="1" dirty="0" smtClean="0"/>
              <a:t>бланков</a:t>
            </a:r>
            <a:r>
              <a:rPr lang="ru-RU" dirty="0" smtClean="0"/>
              <a:t> для оформления ответов на задания</a:t>
            </a:r>
          </a:p>
          <a:p>
            <a:r>
              <a:rPr lang="ru-RU" dirty="0" smtClean="0"/>
              <a:t>Проведение письменно на русском языке (за исключением ЕГЭ по иностранным языкам)</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9592" y="3813888"/>
            <a:ext cx="7862838" cy="587220"/>
          </a:xfrm>
        </p:spPr>
        <p:txBody>
          <a:bodyPr>
            <a:normAutofit fontScale="90000"/>
          </a:bodyPr>
          <a:lstStyle/>
          <a:p>
            <a:r>
              <a:rPr lang="ru-RU" sz="4900" b="1" dirty="0" smtClean="0">
                <a:solidFill>
                  <a:schemeClr val="accent2">
                    <a:lumMod val="75000"/>
                  </a:schemeClr>
                </a:solidFill>
              </a:rPr>
              <a:t>Участники ЕГЭ </a:t>
            </a:r>
            <a:r>
              <a:rPr lang="ru-RU" sz="4900" dirty="0" smtClean="0"/>
              <a:t>–</a:t>
            </a:r>
            <a:r>
              <a:rPr lang="ru-RU" sz="2700" dirty="0" smtClean="0"/>
              <a:t/>
            </a:r>
            <a:br>
              <a:rPr lang="ru-RU" sz="2700" dirty="0" smtClean="0"/>
            </a:br>
            <a:r>
              <a:rPr lang="ru-RU" sz="3100" dirty="0" smtClean="0"/>
              <a:t>обучающиеся, освоившие основные общеобразовательные программы и допущенные в установленном порядке к государственной итоговой аттестации.</a:t>
            </a:r>
            <a:r>
              <a:rPr lang="ru-RU" sz="2700" dirty="0" smtClean="0"/>
              <a:t/>
            </a:r>
            <a:br>
              <a:rPr lang="ru-RU" sz="2700" dirty="0" smtClean="0"/>
            </a:br>
            <a:r>
              <a:rPr lang="ru-RU" sz="3600" dirty="0" smtClean="0"/>
              <a:t/>
            </a:r>
            <a:br>
              <a:rPr lang="ru-RU" sz="3600" dirty="0" smtClean="0"/>
            </a:br>
            <a:r>
              <a:rPr lang="ru-RU" sz="2700" dirty="0" smtClean="0"/>
              <a:t/>
            </a:r>
            <a:br>
              <a:rPr lang="ru-RU" sz="2700"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39702"/>
            <a:ext cx="3682752" cy="857250"/>
          </a:xfrm>
        </p:spPr>
        <p:txBody>
          <a:bodyPr>
            <a:noAutofit/>
          </a:bodyPr>
          <a:lstStyle/>
          <a:p>
            <a:pPr algn="ctr"/>
            <a:r>
              <a:rPr lang="ru-RU" sz="5400" b="1" dirty="0" smtClean="0"/>
              <a:t>Допуск</a:t>
            </a:r>
            <a:br>
              <a:rPr lang="ru-RU" sz="5400" b="1" dirty="0" smtClean="0"/>
            </a:br>
            <a:r>
              <a:rPr lang="ru-RU" sz="5400" b="1" dirty="0" smtClean="0"/>
              <a:t> к</a:t>
            </a:r>
            <a:br>
              <a:rPr lang="ru-RU" sz="5400" b="1" dirty="0" smtClean="0"/>
            </a:br>
            <a:r>
              <a:rPr lang="ru-RU" sz="5400" b="1" dirty="0" smtClean="0"/>
              <a:t> ГИА</a:t>
            </a:r>
            <a:endParaRPr lang="ru-RU" sz="5400" b="1" dirty="0"/>
          </a:p>
        </p:txBody>
      </p:sp>
      <p:pic>
        <p:nvPicPr>
          <p:cNvPr id="1026" name="Picture 2" descr="E:\род собрания и презентации\1 - 0003.jpg"/>
          <p:cNvPicPr>
            <a:picLocks noChangeAspect="1" noChangeArrowheads="1"/>
          </p:cNvPicPr>
          <p:nvPr/>
        </p:nvPicPr>
        <p:blipFill>
          <a:blip r:embed="rId2" cstate="print"/>
          <a:srcRect/>
          <a:stretch>
            <a:fillRect/>
          </a:stretch>
        </p:blipFill>
        <p:spPr bwMode="auto">
          <a:xfrm>
            <a:off x="4060152" y="123478"/>
            <a:ext cx="4789493" cy="47825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843558"/>
            <a:ext cx="7920880" cy="3046988"/>
          </a:xfrm>
          <a:prstGeom prst="rect">
            <a:avLst/>
          </a:prstGeom>
        </p:spPr>
        <p:txBody>
          <a:bodyPr wrap="square">
            <a:spAutoFit/>
          </a:bodyPr>
          <a:lstStyle/>
          <a:p>
            <a:r>
              <a:rPr lang="ru-RU" sz="2400" dirty="0"/>
              <a:t>«К ГИА допускаются обучающиеся, </a:t>
            </a:r>
            <a:r>
              <a:rPr lang="ru-RU" sz="2400" b="1" i="1" dirty="0">
                <a:solidFill>
                  <a:srgbClr val="FF0000"/>
                </a:solidFill>
              </a:rPr>
              <a:t>не имеющие академической задолженности</a:t>
            </a:r>
            <a:r>
              <a:rPr lang="ru-RU" sz="2400" dirty="0"/>
              <a:t>, в том числе за итоговое сочинение (изложение), и в полном объеме выполнившие учебный план или индивидуальный учебный план (имеющие годовые отметки по всем учебным предметам учебного плана </a:t>
            </a:r>
            <a:r>
              <a:rPr lang="ru-RU" sz="2400" dirty="0">
                <a:solidFill>
                  <a:srgbClr val="FF0000"/>
                </a:solidFill>
              </a:rPr>
              <a:t>за каждый год обучения по образовательной программе среднего общего образования не ниже удовлетворительных</a:t>
            </a:r>
            <a:r>
              <a:rPr lang="ru-RU" sz="2400" dirty="0"/>
              <a:t>)».</a:t>
            </a:r>
          </a:p>
        </p:txBody>
      </p:sp>
    </p:spTree>
    <p:extLst>
      <p:ext uri="{BB962C8B-B14F-4D97-AF65-F5344CB8AC3E}">
        <p14:creationId xmlns:p14="http://schemas.microsoft.com/office/powerpoint/2010/main" val="1746133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67494"/>
            <a:ext cx="7992889" cy="4832092"/>
          </a:xfrm>
          <a:prstGeom prst="rect">
            <a:avLst/>
          </a:prstGeom>
        </p:spPr>
        <p:txBody>
          <a:bodyPr wrap="square">
            <a:spAutoFit/>
          </a:bodyPr>
          <a:lstStyle/>
          <a:p>
            <a:pPr>
              <a:defRPr/>
            </a:pPr>
            <a:r>
              <a:rPr lang="ru-RU" sz="2800" b="1" dirty="0">
                <a:solidFill>
                  <a:srgbClr val="C00000"/>
                </a:solidFill>
              </a:rPr>
              <a:t>До 01 февраля </a:t>
            </a:r>
            <a:r>
              <a:rPr lang="ru-RU" sz="2800" b="1" dirty="0" smtClean="0">
                <a:solidFill>
                  <a:srgbClr val="C00000"/>
                </a:solidFill>
              </a:rPr>
              <a:t>2023 </a:t>
            </a:r>
            <a:r>
              <a:rPr lang="ru-RU" sz="2800" b="1" dirty="0">
                <a:solidFill>
                  <a:srgbClr val="C00000"/>
                </a:solidFill>
              </a:rPr>
              <a:t>года</a:t>
            </a:r>
            <a:r>
              <a:rPr lang="ru-RU" sz="2800" dirty="0"/>
              <a:t/>
            </a:r>
            <a:br>
              <a:rPr lang="ru-RU" sz="2800" dirty="0"/>
            </a:br>
            <a:r>
              <a:rPr lang="ru-RU" sz="2800" b="1" dirty="0">
                <a:solidFill>
                  <a:schemeClr val="accent1">
                    <a:lumMod val="75000"/>
                  </a:schemeClr>
                </a:solidFill>
              </a:rPr>
              <a:t>выбранные обучающимися учебные предметы, указываются в заявлении.</a:t>
            </a:r>
          </a:p>
          <a:p>
            <a:pPr>
              <a:defRPr/>
            </a:pPr>
            <a:endParaRPr lang="ru-RU" sz="2800" dirty="0"/>
          </a:p>
          <a:p>
            <a:pPr>
              <a:defRPr/>
            </a:pPr>
            <a:r>
              <a:rPr lang="ru-RU" sz="2800" dirty="0"/>
              <a:t>Обучающиеся вправе изменить (дополнить) перечень указанных в заявлении предметов только при наличии </a:t>
            </a:r>
            <a:r>
              <a:rPr lang="ru-RU" sz="2800" dirty="0">
                <a:solidFill>
                  <a:srgbClr val="C00000"/>
                </a:solidFill>
              </a:rPr>
              <a:t>уважительной причины </a:t>
            </a:r>
            <a:r>
              <a:rPr lang="ru-RU" sz="2800" dirty="0"/>
              <a:t>(</a:t>
            </a:r>
            <a:r>
              <a:rPr lang="ru-RU" sz="2800" dirty="0">
                <a:solidFill>
                  <a:schemeClr val="tx2">
                    <a:lumMod val="75000"/>
                  </a:schemeClr>
                </a:solidFill>
              </a:rPr>
              <a:t>подтверждение документально</a:t>
            </a:r>
            <a:r>
              <a:rPr lang="ru-RU" sz="2800" dirty="0"/>
              <a:t>). Заявление подается не позднее чем за месяц до начала экзамена в ГЭК.</a:t>
            </a:r>
            <a:br>
              <a:rPr lang="ru-RU" sz="2800" dirty="0"/>
            </a:br>
            <a:endParaRPr lang="ru-RU"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830</TotalTime>
  <Words>1005</Words>
  <Application>Microsoft Office PowerPoint</Application>
  <PresentationFormat>Экран (16:9)</PresentationFormat>
  <Paragraphs>200</Paragraphs>
  <Slides>28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 «Особенности итоговой аттестации в форме ЕГЭ в 2023 году»</vt:lpstr>
      <vt:lpstr>Презентация PowerPoint</vt:lpstr>
      <vt:lpstr>Презентация PowerPoint</vt:lpstr>
      <vt:lpstr>Презентация PowerPoint</vt:lpstr>
      <vt:lpstr> Особенности ЕГЭ</vt:lpstr>
      <vt:lpstr>Участники ЕГЭ – обучающиеся, освоившие основные общеобразовательные программы и допущенные в установленном порядке к государственной итоговой аттестации.   </vt:lpstr>
      <vt:lpstr>Допуск  к  ГИА</vt:lpstr>
      <vt:lpstr>Презентация PowerPoint</vt:lpstr>
      <vt:lpstr>Презентация PowerPoint</vt:lpstr>
      <vt:lpstr>Презентация PowerPoint</vt:lpstr>
      <vt:lpstr>Изменения в КИМ 2023 года</vt:lpstr>
      <vt:lpstr>Презентация PowerPoint</vt:lpstr>
      <vt:lpstr>Презентация PowerPoint</vt:lpstr>
      <vt:lpstr>Неудовлетворительный результат</vt:lpstr>
      <vt:lpstr>Правила и процедура проведения ЕГЭ</vt:lpstr>
      <vt:lpstr>ЕГЭ проводится в специальных пунктах проведения экзамена (ППЭ)</vt:lpstr>
      <vt:lpstr>Презентация PowerPoint</vt:lpstr>
      <vt:lpstr>Презентация PowerPoint</vt:lpstr>
      <vt:lpstr>Презентация PowerPoint</vt:lpstr>
      <vt:lpstr>Презентация PowerPoint</vt:lpstr>
      <vt:lpstr>Презентация PowerPoint</vt:lpstr>
      <vt:lpstr>Время начала экзаменов в 10.00 часов</vt:lpstr>
      <vt:lpstr>Апелляция.</vt:lpstr>
      <vt:lpstr>Презентация PowerPoint</vt:lpstr>
      <vt:lpstr>Ознакомление с результатами ЕГЭ </vt:lpstr>
      <vt:lpstr>Презентация PowerPoint</vt:lpstr>
      <vt:lpstr>Презентация PowerPoint</vt:lpstr>
      <vt:lpstr>Полезные ссылки: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dc:creator>
  <cp:lastModifiedBy>Белявская Юлия В.</cp:lastModifiedBy>
  <cp:revision>84</cp:revision>
  <dcterms:created xsi:type="dcterms:W3CDTF">2014-01-30T09:46:34Z</dcterms:created>
  <dcterms:modified xsi:type="dcterms:W3CDTF">2022-11-21T13:15:34Z</dcterms:modified>
</cp:coreProperties>
</file>