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2" r:id="rId8"/>
    <p:sldId id="268" r:id="rId9"/>
    <p:sldId id="269" r:id="rId10"/>
    <p:sldId id="270" r:id="rId11"/>
    <p:sldId id="264" r:id="rId12"/>
    <p:sldId id="265" r:id="rId13"/>
    <p:sldId id="271" r:id="rId14"/>
    <p:sldId id="26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1134" y="-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5309-6E84-4E73-917A-B3B0E1E84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1DAE-9418-4E67-A610-FFBC60E3A0F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5309-6E84-4E73-917A-B3B0E1E84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1DAE-9418-4E67-A610-FFBC60E3A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5309-6E84-4E73-917A-B3B0E1E84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1DAE-9418-4E67-A610-FFBC60E3A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5309-6E84-4E73-917A-B3B0E1E84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1DAE-9418-4E67-A610-FFBC60E3A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5309-6E84-4E73-917A-B3B0E1E84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1DAE-9418-4E67-A610-FFBC60E3A0F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5309-6E84-4E73-917A-B3B0E1E84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1DAE-9418-4E67-A610-FFBC60E3A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5309-6E84-4E73-917A-B3B0E1E84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1DAE-9418-4E67-A610-FFBC60E3A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5309-6E84-4E73-917A-B3B0E1E84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1DAE-9418-4E67-A610-FFBC60E3A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5309-6E84-4E73-917A-B3B0E1E84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1DAE-9418-4E67-A610-FFBC60E3A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5309-6E84-4E73-917A-B3B0E1E84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21DAE-9418-4E67-A610-FFBC60E3A0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5F5309-6E84-4E73-917A-B3B0E1E84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1321DAE-9418-4E67-A610-FFBC60E3A0F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5F5309-6E84-4E73-917A-B3B0E1E84417}" type="datetimeFigureOut">
              <a:rPr lang="ru-RU" smtClean="0"/>
              <a:t>09.04.2019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1321DAE-9418-4E67-A610-FFBC60E3A0FF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pb.postupi.online/ssuz/kolledzh-elektroniki-i-priborostroeniya/" TargetMode="External"/><Relationship Id="rId2" Type="http://schemas.openxmlformats.org/officeDocument/2006/relationships/hyperlink" Target="https://spb.postupi.online/ssuz/spb-tkuik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pb.postupi.online/ssuz/kolledzh-elektroniki-i-priborostroeniya/" TargetMode="External"/><Relationship Id="rId2" Type="http://schemas.openxmlformats.org/officeDocument/2006/relationships/hyperlink" Target="https://spb.postupi.online/ssuz/spb-tkuik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Моя будущая профессия.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Проблемы выбора профессии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792752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/>
              <a:t>Выполнил: Сидоренко Игорь Андреевич, 9 Б класс</a:t>
            </a:r>
          </a:p>
          <a:p>
            <a:r>
              <a:rPr lang="ru-RU" sz="2800" dirty="0" smtClean="0"/>
              <a:t>Руководитель: Богданова  Ольга  Николаевна.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r>
              <a:rPr lang="ru-RU" sz="2800" dirty="0" smtClean="0"/>
              <a:t>2019</a:t>
            </a:r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3600" b="1" cap="all" dirty="0" smtClean="0"/>
              <a:t/>
            </a:r>
            <a:br>
              <a:rPr lang="ru-RU" sz="3600" b="1" cap="all" dirty="0" smtClean="0"/>
            </a:br>
            <a:r>
              <a:rPr lang="ru-RU" sz="3600" b="1" cap="all" dirty="0" smtClean="0"/>
              <a:t/>
            </a:r>
            <a:br>
              <a:rPr lang="ru-RU" sz="3600" b="1" cap="all" dirty="0" smtClean="0"/>
            </a:br>
            <a:r>
              <a:rPr lang="ru-RU" sz="3600" b="1" cap="all" dirty="0"/>
              <a:t/>
            </a:r>
            <a:br>
              <a:rPr lang="ru-RU" sz="3600" b="1" cap="all" dirty="0"/>
            </a:br>
            <a:r>
              <a:rPr lang="ru-RU" sz="3600" b="1" cap="all" dirty="0" smtClean="0"/>
              <a:t>РЕЗУЛЬТАТЫ Тестирования   </a:t>
            </a:r>
            <a:r>
              <a:rPr lang="ru-RU" sz="3600" b="1" cap="all" dirty="0"/>
              <a:t>«Способности и профессия: технический потенциал»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b="1" dirty="0"/>
          </a:p>
          <a:p>
            <a:r>
              <a:rPr lang="ru-RU" dirty="0"/>
              <a:t>Вы набрали средний балл по шкале вычислений.</a:t>
            </a:r>
          </a:p>
          <a:p>
            <a:r>
              <a:rPr lang="ru-RU" dirty="0"/>
              <a:t>Вы показали средние результаты в области математических способностей и конструирования, работы со зрительной информацией.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7396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88832" cy="16002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РАСЧЕТ ВОЗМОЖНОГО СРЕДНЕГО БАЛЛА АТТЕСТАТА ОБ ОСНОВНОМ ОБЩЕМ ОБРАЗОВАНИИ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2276872"/>
            <a:ext cx="5976664" cy="1728192"/>
          </a:xfrm>
        </p:spPr>
        <p:txBody>
          <a:bodyPr>
            <a:normAutofit/>
          </a:bodyPr>
          <a:lstStyle/>
          <a:p>
            <a:r>
              <a:rPr lang="ru-RU" dirty="0" smtClean="0"/>
              <a:t>Средний балл аттестата = 3,357 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6925816" cy="1224136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УЧЕБНЫЕ УЧРЕЖДЕНИЯ СРЕДНЕГО ПРОФЕССИОНАЛЬНОГО ОБРАЗОВАНИЯ САНКТ-ПЕТЕРБУРГА ПО ЖЕЛАЕМОМУ ПРОФИЛЮ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060848"/>
            <a:ext cx="6048672" cy="3744416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u="sng" dirty="0" smtClean="0">
                <a:hlinkClick r:id="rId2"/>
              </a:rPr>
              <a:t>Санкт-Петербургский технический колледж управления и коммерции</a:t>
            </a:r>
            <a:endParaRPr lang="ru-RU" dirty="0"/>
          </a:p>
          <a:p>
            <a:r>
              <a:rPr lang="ru-RU" u="sng" dirty="0" smtClean="0">
                <a:hlinkClick r:id="rId3"/>
              </a:rPr>
              <a:t>Колледж электроники и приборостроения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В</a:t>
            </a:r>
            <a:r>
              <a:rPr lang="ru-RU" sz="3600" dirty="0" smtClean="0"/>
              <a:t>ЫВОДЫ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Проведя тестирование «Склонности», «Способности и профессия: гуманитарный потенциал», «Способности и профессия: технический потенциал»,  я выбрал профессии: монтажник радиоэлектронной аппаратуры и приборов; программист.</a:t>
            </a:r>
          </a:p>
          <a:p>
            <a:r>
              <a:rPr lang="ru-RU" dirty="0"/>
              <a:t>2.  Выбранные профессии можно получить в  </a:t>
            </a:r>
            <a:r>
              <a:rPr lang="ru-RU" u="sng" dirty="0">
                <a:hlinkClick r:id="rId2"/>
              </a:rPr>
              <a:t>Санкт-Петербургском техническом колледже управления и коммерции</a:t>
            </a:r>
            <a:r>
              <a:rPr lang="ru-RU" dirty="0"/>
              <a:t>,  </a:t>
            </a:r>
            <a:r>
              <a:rPr lang="ru-RU" u="sng" dirty="0">
                <a:hlinkClick r:id="rId3"/>
              </a:rPr>
              <a:t>Колледже электроники и приборостроения</a:t>
            </a:r>
            <a:r>
              <a:rPr lang="ru-RU" dirty="0"/>
              <a:t>.</a:t>
            </a:r>
          </a:p>
          <a:p>
            <a:r>
              <a:rPr lang="ru-RU" dirty="0"/>
              <a:t>3. Если бы я поступал в колледж на базе 9 классов я бы выбрал </a:t>
            </a:r>
            <a:r>
              <a:rPr lang="ru-RU" u="sng" dirty="0">
                <a:hlinkClick r:id="rId2"/>
              </a:rPr>
              <a:t>Санкт-Петербургский технический колледж управления и коммерции</a:t>
            </a:r>
            <a:r>
              <a:rPr lang="ru-RU" dirty="0"/>
              <a:t> или  </a:t>
            </a:r>
            <a:r>
              <a:rPr lang="ru-RU" u="sng" dirty="0">
                <a:hlinkClick r:id="rId3"/>
              </a:rPr>
              <a:t>Колледж электроники и приборостроения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3317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421512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    </a:t>
            </a:r>
            <a:r>
              <a:rPr lang="ru-RU" sz="4400" i="1" dirty="0" smtClean="0"/>
              <a:t>Спасибо за внимание.</a:t>
            </a:r>
            <a:endParaRPr lang="ru-RU" sz="44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Проблемы </a:t>
            </a:r>
            <a:r>
              <a:rPr lang="ru-RU" b="1" dirty="0"/>
              <a:t>выбора профессии.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dirty="0"/>
              <a:t>Какие профессии существуют вообще?</a:t>
            </a:r>
          </a:p>
          <a:p>
            <a:pPr lvl="0"/>
            <a:r>
              <a:rPr lang="ru-RU" dirty="0"/>
              <a:t>Какую профессию непосредственно выбрать для себя?</a:t>
            </a:r>
          </a:p>
          <a:p>
            <a:pPr lvl="0"/>
            <a:r>
              <a:rPr lang="ru-RU" dirty="0"/>
              <a:t>Куда пойти учиться или работать дальше?</a:t>
            </a:r>
          </a:p>
          <a:p>
            <a:pPr lvl="0"/>
            <a:r>
              <a:rPr lang="ru-RU" dirty="0"/>
              <a:t>Какие вузы готовят специалистов по выбираемой профессии?</a:t>
            </a:r>
          </a:p>
          <a:p>
            <a:pPr lvl="0"/>
            <a:r>
              <a:rPr lang="ru-RU" dirty="0"/>
              <a:t>Как правильно подготовиться к поступлению?</a:t>
            </a:r>
          </a:p>
          <a:p>
            <a:pPr lvl="0"/>
            <a:r>
              <a:rPr lang="ru-RU" dirty="0"/>
              <a:t>Сколько лет необходимо учиться, чтобы овладеть выбранной профессией? и т. 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/>
              <a:t>Сводная таблица приоритета интересов выбираемой профессии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733886"/>
          <a:ext cx="8507287" cy="6370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6630"/>
                <a:gridCol w="590088"/>
                <a:gridCol w="1754194"/>
                <a:gridCol w="602524"/>
                <a:gridCol w="3145779"/>
                <a:gridCol w="648072"/>
              </a:tblGrid>
              <a:tr h="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2003-2004 учебный год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2007-2008 учебный год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2018-2019 учебный год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4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Приоритеты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Приоритеты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Приоритеты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/>
                </a:tc>
              </a:tr>
              <a:tr h="52955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высокая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материальная обеспеченность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возможность широкого общения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престижность профессии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творческий характер труда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независимость, самостоятельность в работе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романтизм профессии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675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22%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675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возможность широкого общения,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творческий характер труда,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работа с использованием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современной техники ,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высокая материальная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обеспеченность,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независимость самостоятельность в работе,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возможность создавать что-либо своими руками,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престижность профессии,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86%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57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возможность широкого общения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престижность профессии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высокая материальная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обеспеченность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творческий характер труда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работа с использованием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современной техники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независимость, самостоятельность в работе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75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возможность создавать что-либо своими руками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 25%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23%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20%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5%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4%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0955" marR="20955" marT="20955" marB="20955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Работа будущего – какой она будет?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Глобализация.</a:t>
            </a:r>
          </a:p>
          <a:p>
            <a:r>
              <a:rPr lang="ru-RU" b="1" dirty="0" smtClean="0"/>
              <a:t>Рост конкуренции в экономике.</a:t>
            </a:r>
          </a:p>
          <a:p>
            <a:r>
              <a:rPr lang="ru-RU" b="1" dirty="0" smtClean="0"/>
              <a:t>Рост </a:t>
            </a:r>
            <a:r>
              <a:rPr lang="ru-RU" b="1" dirty="0" err="1" smtClean="0"/>
              <a:t>клиентоориентированности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Переход – функции к работе в проектах.</a:t>
            </a:r>
          </a:p>
          <a:p>
            <a:r>
              <a:rPr lang="ru-RU" b="1" dirty="0" smtClean="0"/>
              <a:t>Автоматизация.</a:t>
            </a:r>
          </a:p>
          <a:p>
            <a:r>
              <a:rPr lang="ru-RU" b="1" dirty="0" smtClean="0"/>
              <a:t>Интенсивное использование программируемых устройств.</a:t>
            </a:r>
          </a:p>
          <a:p>
            <a:r>
              <a:rPr lang="ru-RU" b="1" dirty="0" smtClean="0"/>
              <a:t>Рост сложности систем управления.</a:t>
            </a:r>
          </a:p>
          <a:p>
            <a:r>
              <a:rPr lang="ru-RU" b="1" dirty="0" smtClean="0"/>
              <a:t>Рост требований к </a:t>
            </a:r>
            <a:r>
              <a:rPr lang="ru-RU" b="1" dirty="0" err="1" smtClean="0"/>
              <a:t>экологичности</a:t>
            </a:r>
            <a:r>
              <a:rPr lang="ru-RU" b="1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ИТ-СЕКТОР.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Что меняется в отрасли?</a:t>
            </a:r>
          </a:p>
          <a:p>
            <a:r>
              <a:rPr lang="ru-RU" b="1" dirty="0" smtClean="0"/>
              <a:t>Новые </a:t>
            </a:r>
            <a:r>
              <a:rPr lang="ru-RU" b="1" dirty="0" smtClean="0"/>
              <a:t>профессии в </a:t>
            </a:r>
            <a:r>
              <a:rPr lang="en-US" b="1" dirty="0" smtClean="0"/>
              <a:t>IT</a:t>
            </a:r>
            <a:r>
              <a:rPr lang="ru-RU" b="1" dirty="0" smtClean="0"/>
              <a:t>- </a:t>
            </a:r>
            <a:r>
              <a:rPr lang="ru-RU" b="1" dirty="0" smtClean="0"/>
              <a:t>секторе:</a:t>
            </a:r>
          </a:p>
          <a:p>
            <a:pPr>
              <a:buFontTx/>
              <a:buChar char="-"/>
            </a:pPr>
            <a:r>
              <a:rPr lang="ru-RU" b="1" dirty="0" smtClean="0"/>
              <a:t>архитектор информационных систем</a:t>
            </a:r>
          </a:p>
          <a:p>
            <a:pPr>
              <a:buFontTx/>
              <a:buChar char="-"/>
            </a:pPr>
            <a:r>
              <a:rPr lang="ru-RU" b="1" dirty="0"/>
              <a:t>д</a:t>
            </a:r>
            <a:r>
              <a:rPr lang="ru-RU" b="1" dirty="0" smtClean="0"/>
              <a:t>изайнер интерфейсов</a:t>
            </a:r>
          </a:p>
          <a:p>
            <a:pPr>
              <a:buFontTx/>
              <a:buChar char="-"/>
            </a:pPr>
            <a:r>
              <a:rPr lang="ru-RU" b="1" dirty="0"/>
              <a:t>с</a:t>
            </a:r>
            <a:r>
              <a:rPr lang="ru-RU" b="1" dirty="0" smtClean="0"/>
              <a:t>етевой юрист</a:t>
            </a:r>
          </a:p>
          <a:p>
            <a:pPr>
              <a:buFontTx/>
              <a:buChar char="-"/>
            </a:pPr>
            <a:r>
              <a:rPr lang="ru-RU" b="1" dirty="0"/>
              <a:t>ц</a:t>
            </a:r>
            <a:r>
              <a:rPr lang="ru-RU" b="1" dirty="0" smtClean="0"/>
              <a:t>ифровой лингвист</a:t>
            </a:r>
          </a:p>
          <a:p>
            <a:pPr>
              <a:buFontTx/>
              <a:buChar char="-"/>
            </a:pPr>
            <a:r>
              <a:rPr lang="ru-RU" b="1" dirty="0"/>
              <a:t> </a:t>
            </a:r>
            <a:r>
              <a:rPr lang="ru-RU" b="1" dirty="0" err="1" smtClean="0"/>
              <a:t>кибертехник</a:t>
            </a:r>
            <a:r>
              <a:rPr lang="ru-RU" b="1" dirty="0" smtClean="0"/>
              <a:t> умных сред</a:t>
            </a:r>
          </a:p>
          <a:p>
            <a:pPr>
              <a:buFontTx/>
              <a:buChar char="-"/>
            </a:pPr>
            <a:r>
              <a:rPr lang="ru-RU" b="1" dirty="0" smtClean="0"/>
              <a:t>ИТ-проповедник</a:t>
            </a:r>
          </a:p>
          <a:p>
            <a:pPr>
              <a:buFontTx/>
              <a:buChar char="-"/>
            </a:pPr>
            <a:r>
              <a:rPr lang="ru-RU" b="1" dirty="0" smtClean="0"/>
              <a:t>ИТ-аудитор</a:t>
            </a:r>
          </a:p>
          <a:p>
            <a:pPr>
              <a:buFontTx/>
              <a:buChar char="-"/>
            </a:pPr>
            <a:r>
              <a:rPr lang="ru-RU" dirty="0" err="1"/>
              <a:t>киберследователь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Тестирование 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Тесты разработаны  Центром гуманитарных  технологий  факультета психологии  Московского государственного университета .</a:t>
            </a:r>
          </a:p>
          <a:p>
            <a:r>
              <a:rPr lang="ru-RU" dirty="0" smtClean="0"/>
              <a:t>Центр предлагает ряд </a:t>
            </a:r>
            <a:r>
              <a:rPr lang="ru-RU" dirty="0" err="1" smtClean="0"/>
              <a:t>профориентационных</a:t>
            </a:r>
            <a:r>
              <a:rPr lang="ru-RU" dirty="0" smtClean="0"/>
              <a:t> тестирований.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6208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0649"/>
              </p:ext>
            </p:extLst>
          </p:nvPr>
        </p:nvGraphicFramePr>
        <p:xfrm>
          <a:off x="755576" y="980728"/>
          <a:ext cx="8136904" cy="5502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347"/>
                <a:gridCol w="3356069"/>
                <a:gridCol w="2358262"/>
                <a:gridCol w="2034226"/>
              </a:tblGrid>
              <a:tr h="117756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Название профиля.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Описание профиля.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Коэффициент сходства.</a:t>
                      </a:r>
                      <a:endParaRPr lang="ru-RU" dirty="0"/>
                    </a:p>
                  </a:txBody>
                  <a:tcPr/>
                </a:tc>
              </a:tr>
              <a:tr h="14323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Инженерные и технические специальности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, физика, химия, ИКТ, иностранный язык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0.75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38100" marT="38100" marB="38100"/>
                </a:tc>
              </a:tr>
              <a:tr h="14323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Архитектура и градостроительство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математика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, история, физика, обществознание, иностранный язык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0.74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38100" marT="38100" marB="38100"/>
                </a:tc>
              </a:tr>
              <a:tr h="14323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3.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Теоретическая физика и химия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38100" marT="38100" marB="381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Русский язык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, </a:t>
                      </a:r>
                      <a:r>
                        <a:rPr lang="ru-RU" sz="1600" b="1">
                          <a:latin typeface="Times New Roman"/>
                          <a:ea typeface="Times New Roman"/>
                          <a:cs typeface="Times New Roman"/>
                        </a:rPr>
                        <a:t>физика/химия*</a:t>
                      </a:r>
                      <a:r>
                        <a:rPr lang="ru-RU" sz="1600">
                          <a:latin typeface="Times New Roman"/>
                          <a:ea typeface="Times New Roman"/>
                          <a:cs typeface="Times New Roman"/>
                        </a:rPr>
                        <a:t>, математика, биология, ИКТ, иностранный язык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38100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Times New Roman"/>
                          <a:cs typeface="Times New Roman"/>
                        </a:rPr>
                        <a:t>0.74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3500" marR="38100" marT="38100" marB="3810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Результат тестирования «Склонности»</a:t>
            </a:r>
            <a:endParaRPr lang="ru-RU" sz="36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44824"/>
            <a:ext cx="8640959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1013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/>
              <a:t>РЕЗУЛЬТАТ ТЕСТИРОВАНИЯ  </a:t>
            </a:r>
            <a:r>
              <a:rPr lang="ru-RU" sz="3600" b="1" dirty="0"/>
              <a:t>«СПОСОБНОСТИ И ПРОФЕССИЯ: ГУМАНИТАРНЫЙ ПОТЕНЦИАЛ»</a:t>
            </a:r>
            <a:endParaRPr lang="ru-RU" sz="3600" dirty="0"/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988840"/>
            <a:ext cx="8280919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5524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494</Words>
  <Application>Microsoft Office PowerPoint</Application>
  <PresentationFormat>Экран (4:3)</PresentationFormat>
  <Paragraphs>138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Моя будущая профессия. Проблемы выбора профессии</vt:lpstr>
      <vt:lpstr>Проблемы выбора профессии.</vt:lpstr>
      <vt:lpstr>Сводная таблица приоритета интересов выбираемой профессии </vt:lpstr>
      <vt:lpstr>Работа будущего – какой она будет?</vt:lpstr>
      <vt:lpstr>ИТ-СЕКТОР.</vt:lpstr>
      <vt:lpstr>Тестирование </vt:lpstr>
      <vt:lpstr>Презентация PowerPoint</vt:lpstr>
      <vt:lpstr>Результат тестирования «Склонности»</vt:lpstr>
      <vt:lpstr>РЕЗУЛЬТАТ ТЕСТИРОВАНИЯ  «СПОСОБНОСТИ И ПРОФЕССИЯ: ГУМАНИТАРНЫЙ ПОТЕНЦИАЛ»</vt:lpstr>
      <vt:lpstr>   РЕЗУЛЬТАТЫ Тестирования   «Способности и профессия: технический потенциал» </vt:lpstr>
      <vt:lpstr>РАСЧЕТ ВОЗМОЖНОГО СРЕДНЕГО БАЛЛА АТТЕСТАТА ОБ ОСНОВНОМ ОБЩЕМ ОБРАЗОВАНИИ</vt:lpstr>
      <vt:lpstr>УЧЕБНЫЕ УЧРЕЖДЕНИЯ СРЕДНЕГО ПРОФЕССИОНАЛЬНОГО ОБРАЗОВАНИЯ САНКТ-ПЕТЕРБУРГА ПО ЖЕЛАЕМОМУ ПРОФИЛЮ</vt:lpstr>
      <vt:lpstr>ВЫВОДЫ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Моя будущая профессия. Проблемы выбора профессии</dc:title>
  <dc:creator>User06</dc:creator>
  <cp:lastModifiedBy>Школа</cp:lastModifiedBy>
  <cp:revision>6</cp:revision>
  <dcterms:created xsi:type="dcterms:W3CDTF">2019-04-06T10:54:48Z</dcterms:created>
  <dcterms:modified xsi:type="dcterms:W3CDTF">2019-04-09T16:32:35Z</dcterms:modified>
</cp:coreProperties>
</file>