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329" r:id="rId2"/>
    <p:sldId id="258" r:id="rId3"/>
    <p:sldId id="330" r:id="rId4"/>
    <p:sldId id="331" r:id="rId5"/>
    <p:sldId id="334" r:id="rId6"/>
    <p:sldId id="332" r:id="rId7"/>
    <p:sldId id="333" r:id="rId8"/>
    <p:sldId id="259" r:id="rId9"/>
    <p:sldId id="262" r:id="rId10"/>
    <p:sldId id="335" r:id="rId11"/>
    <p:sldId id="270" r:id="rId12"/>
    <p:sldId id="282" r:id="rId13"/>
    <p:sldId id="290" r:id="rId14"/>
    <p:sldId id="291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8" r:id="rId27"/>
    <p:sldId id="311" r:id="rId28"/>
    <p:sldId id="316" r:id="rId29"/>
    <p:sldId id="337" r:id="rId30"/>
    <p:sldId id="317" r:id="rId31"/>
    <p:sldId id="318" r:id="rId32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216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27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B29AE5-E730-4BCC-91F6-CEFEECB573E8}" type="datetimeFigureOut">
              <a:rPr lang="ru-RU" smtClean="0"/>
              <a:t>21.11.2022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271" y="6456218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9FF4C5-FB09-4A44-8DD9-CDAD558F26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5431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72030" y="46387"/>
            <a:ext cx="7807959" cy="492443"/>
          </a:xfrm>
          <a:prstGeom prst="rect">
            <a:avLst/>
          </a:prstGeom>
        </p:spPr>
        <p:txBody>
          <a:bodyPr/>
          <a:lstStyle>
            <a:lvl1pPr>
              <a:defRPr sz="32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492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A3D9D-E2B3-4B7E-9D5E-28C7D7E92F92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EC00B-6C2A-4D86-A9B2-7207A2DA1F22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564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839" y="266701"/>
            <a:ext cx="8188325" cy="369332"/>
          </a:xfrm>
        </p:spPr>
        <p:txBody>
          <a:bodyPr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0D267-C104-4FED-B5A2-88A00655A689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C8DD7-585B-4588-907E-A7AC061B8065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486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839" y="266701"/>
            <a:ext cx="8188325" cy="369332"/>
          </a:xfrm>
        </p:spPr>
        <p:txBody>
          <a:bodyPr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492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49244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F98A9-0153-4A6D-B1E4-E773A0773214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04C7F-5368-4C1D-8A3E-20296BA2807C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757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7839" y="266701"/>
            <a:ext cx="8188325" cy="369332"/>
          </a:xfrm>
        </p:spPr>
        <p:txBody>
          <a:bodyPr/>
          <a:lstStyle>
            <a:lvl1pPr>
              <a:defRPr sz="2400" b="1" i="0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B5A8A-98CF-4877-9171-367FB5A8F861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84B2F-593D-4DD7-89D0-B0CC5CD7D1A1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93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BF8E0-3818-43F6-9CB0-54ECB9E21B86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0D151-0802-4989-BE01-29D444C88AA9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219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588" y="1191"/>
            <a:ext cx="9142412" cy="514230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7" name="Holder 2"/>
          <p:cNvSpPr>
            <a:spLocks noGrp="1"/>
          </p:cNvSpPr>
          <p:nvPr>
            <p:ph type="title"/>
          </p:nvPr>
        </p:nvSpPr>
        <p:spPr bwMode="auto">
          <a:xfrm>
            <a:off x="477839" y="266701"/>
            <a:ext cx="8188325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1028" name="Holder 3"/>
          <p:cNvSpPr>
            <a:spLocks noGrp="1"/>
          </p:cNvSpPr>
          <p:nvPr>
            <p:ph type="body" idx="1"/>
          </p:nvPr>
        </p:nvSpPr>
        <p:spPr bwMode="auto">
          <a:xfrm>
            <a:off x="600075" y="1196578"/>
            <a:ext cx="79438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alt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325" y="4783931"/>
            <a:ext cx="29273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931"/>
            <a:ext cx="210343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2799BF-0FD6-471D-B214-7D23BE69736B}" type="datetimeFigureOut">
              <a:rPr lang="en-US"/>
              <a:pPr>
                <a:defRPr/>
              </a:pPr>
              <a:t>11/21/2022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364" y="4783931"/>
            <a:ext cx="210343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8AA881-411C-4BF7-95F8-684672B7535C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9512" y="267494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Государственная (итоговая) аттестация выпускников </a:t>
            </a:r>
            <a:endParaRPr lang="ru-RU" sz="6000" b="1" kern="0" dirty="0" smtClean="0">
              <a:solidFill>
                <a:srgbClr val="990000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IX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 </a:t>
            </a: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классов </a:t>
            </a:r>
            <a:b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</a:b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в 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2022- </a:t>
            </a: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20</a:t>
            </a:r>
            <a:r>
              <a:rPr lang="en-US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2</a:t>
            </a:r>
            <a:r>
              <a:rPr lang="ru-RU" sz="6000" b="1" kern="0" dirty="0" smtClean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3</a:t>
            </a:r>
            <a:endParaRPr lang="ru-RU" sz="6000" b="1" kern="0" dirty="0">
              <a:solidFill>
                <a:srgbClr val="990000"/>
              </a:solidFill>
              <a:latin typeface="Monotype Corsiva" pitchFamily="66" charset="0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kern="0" dirty="0">
                <a:solidFill>
                  <a:srgbClr val="990000"/>
                </a:solidFill>
                <a:latin typeface="Monotype Corsiva" pitchFamily="66" charset="0"/>
                <a:ea typeface="+mj-ea"/>
                <a:cs typeface="+mj-cs"/>
              </a:rPr>
              <a:t>учебном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002" y="996012"/>
            <a:ext cx="8763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24 мая (среда)</a:t>
            </a:r>
            <a:r>
              <a:rPr lang="ru-RU" sz="2000" spc="-10" dirty="0">
                <a:latin typeface="Times New Roman"/>
                <a:cs typeface="Times New Roman"/>
              </a:rPr>
              <a:t>–история, физика, </a:t>
            </a:r>
            <a:r>
              <a:rPr lang="ru-RU" sz="2000" spc="-10" dirty="0" smtClean="0">
                <a:latin typeface="Times New Roman"/>
                <a:cs typeface="Times New Roman"/>
              </a:rPr>
              <a:t>биология</a:t>
            </a:r>
            <a:r>
              <a:rPr lang="ru-RU" sz="2000" spc="-10" dirty="0" smtClean="0">
                <a:latin typeface="Times New Roman"/>
                <a:cs typeface="Times New Roman"/>
              </a:rPr>
              <a:t>;</a:t>
            </a:r>
            <a:endParaRPr lang="ru-RU" sz="2000" spc="-10" dirty="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30 мая (вторник)</a:t>
            </a:r>
            <a:r>
              <a:rPr lang="ru-RU" sz="2000" spc="-10" dirty="0" smtClean="0">
                <a:latin typeface="Times New Roman"/>
                <a:cs typeface="Times New Roman"/>
              </a:rPr>
              <a:t>–обществознание, информатика, география, химия</a:t>
            </a:r>
            <a:r>
              <a:rPr lang="ru-RU" sz="2000" spc="-10" dirty="0" smtClean="0">
                <a:latin typeface="Times New Roman"/>
                <a:cs typeface="Times New Roman"/>
              </a:rPr>
              <a:t>;</a:t>
            </a:r>
            <a:endParaRPr lang="ru-RU" sz="2000" spc="-10" dirty="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2-3 июня (пятница, суббота) </a:t>
            </a:r>
            <a:r>
              <a:rPr lang="ru-RU" sz="2000" spc="-10" dirty="0">
                <a:latin typeface="Times New Roman"/>
                <a:cs typeface="Times New Roman"/>
              </a:rPr>
              <a:t>–иностранные языки (английский, французский, немецкий, испанский</a:t>
            </a:r>
            <a:r>
              <a:rPr lang="ru-RU" sz="2000" spc="-10" dirty="0" smtClean="0">
                <a:latin typeface="Times New Roman"/>
                <a:cs typeface="Times New Roman"/>
              </a:rPr>
              <a:t>);</a:t>
            </a:r>
            <a:endParaRPr lang="ru-RU" sz="2000" spc="-10" dirty="0" smtClean="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6 июня (вторник) </a:t>
            </a:r>
            <a:r>
              <a:rPr lang="ru-RU" sz="2000" spc="-10" dirty="0">
                <a:latin typeface="Times New Roman"/>
                <a:cs typeface="Times New Roman"/>
              </a:rPr>
              <a:t>–русский язык</a:t>
            </a:r>
            <a:endParaRPr lang="ru-RU" sz="2000" spc="-10" dirty="0" smtClean="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9 июня (пятница)</a:t>
            </a:r>
            <a:r>
              <a:rPr lang="ru-RU" sz="2000" spc="-10" dirty="0" smtClean="0">
                <a:latin typeface="Times New Roman"/>
                <a:cs typeface="Times New Roman"/>
              </a:rPr>
              <a:t>– математика;</a:t>
            </a:r>
            <a:endParaRPr lang="ru-RU" sz="2000" spc="-10" dirty="0">
              <a:latin typeface="Times New Roman"/>
              <a:cs typeface="Times New Roman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14 июня (среда)</a:t>
            </a:r>
            <a:r>
              <a:rPr lang="ru-RU" sz="2000" spc="-10" dirty="0" smtClean="0">
                <a:latin typeface="Times New Roman"/>
                <a:cs typeface="Times New Roman"/>
              </a:rPr>
              <a:t>–литература</a:t>
            </a:r>
            <a:r>
              <a:rPr lang="ru-RU" sz="2000" spc="-10" dirty="0">
                <a:latin typeface="Times New Roman"/>
                <a:cs typeface="Times New Roman"/>
              </a:rPr>
              <a:t>, физика, информатика и информационно-коммуникационные технологии (ИКТ), </a:t>
            </a:r>
            <a:r>
              <a:rPr lang="ru-RU" sz="2000" spc="-10" dirty="0" smtClean="0">
                <a:latin typeface="Times New Roman"/>
                <a:cs typeface="Times New Roman"/>
              </a:rPr>
              <a:t>география;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0" dirty="0" smtClean="0">
                <a:latin typeface="Times New Roman"/>
                <a:cs typeface="Times New Roman"/>
              </a:rPr>
              <a:t>17 июня </a:t>
            </a:r>
            <a:r>
              <a:rPr lang="ru-RU" sz="2000" spc="-10" dirty="0">
                <a:latin typeface="Times New Roman"/>
                <a:cs typeface="Times New Roman"/>
              </a:rPr>
              <a:t>(суббота) -обществознание, биология, химия. </a:t>
            </a:r>
            <a:endParaRPr lang="ru-RU" sz="2000" spc="-10" dirty="0"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072" y="63898"/>
            <a:ext cx="70698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РАСПИСАНИЕ ОГЭ </a:t>
            </a:r>
            <a:r>
              <a:rPr lang="ru-RU" sz="3200" b="1" dirty="0" smtClean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2023 </a:t>
            </a: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(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+mj-ea"/>
                <a:cs typeface="Times New Roman"/>
              </a:rPr>
              <a:t>ПРОЕКТ</a:t>
            </a:r>
            <a:r>
              <a:rPr lang="ru-RU" sz="3200" b="1" dirty="0">
                <a:solidFill>
                  <a:srgbClr val="240AE4"/>
                </a:solidFill>
                <a:latin typeface="Times New Roman"/>
                <a:ea typeface="+mj-ea"/>
                <a:cs typeface="Times New Roman"/>
              </a:rPr>
              <a:t>)</a:t>
            </a:r>
          </a:p>
        </p:txBody>
      </p:sp>
      <p:sp>
        <p:nvSpPr>
          <p:cNvPr id="11268" name="Прямоугольник 5"/>
          <p:cNvSpPr>
            <a:spLocks noChangeArrowheads="1"/>
          </p:cNvSpPr>
          <p:nvPr/>
        </p:nvSpPr>
        <p:spPr bwMode="auto">
          <a:xfrm>
            <a:off x="228600" y="626418"/>
            <a:ext cx="272895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/>
              <a:t>Основной  период: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32185"/>
            <a:ext cx="8382000" cy="505908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dirty="0">
                <a:solidFill>
                  <a:srgbClr val="240AE4"/>
                </a:solidFill>
              </a:rPr>
              <a:t>Время </a:t>
            </a:r>
            <a:r>
              <a:rPr sz="3200" spc="-20" dirty="0">
                <a:solidFill>
                  <a:srgbClr val="240AE4"/>
                </a:solidFill>
              </a:rPr>
              <a:t>начала </a:t>
            </a:r>
            <a:r>
              <a:rPr sz="3200" spc="-20" dirty="0" err="1">
                <a:solidFill>
                  <a:srgbClr val="240AE4"/>
                </a:solidFill>
              </a:rPr>
              <a:t>экзаменов</a:t>
            </a:r>
            <a:r>
              <a:rPr sz="3200" spc="-20" dirty="0">
                <a:solidFill>
                  <a:srgbClr val="240AE4"/>
                </a:solidFill>
              </a:rPr>
              <a:t> </a:t>
            </a:r>
            <a:r>
              <a:rPr sz="3200" dirty="0" smtClean="0">
                <a:solidFill>
                  <a:srgbClr val="240AE4"/>
                </a:solidFill>
              </a:rPr>
              <a:t>в</a:t>
            </a:r>
            <a:r>
              <a:rPr lang="ru-RU" sz="3200" dirty="0" smtClean="0">
                <a:solidFill>
                  <a:srgbClr val="240AE4"/>
                </a:solidFill>
              </a:rPr>
              <a:t> 10.00 </a:t>
            </a:r>
            <a:r>
              <a:rPr lang="ru-RU" sz="3200" spc="-15" dirty="0" smtClean="0">
                <a:solidFill>
                  <a:srgbClr val="240AE4"/>
                </a:solidFill>
              </a:rPr>
              <a:t>часов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228600" y="857250"/>
            <a:ext cx="8915400" cy="3349635"/>
          </a:xfrm>
          <a:prstGeom prst="rect">
            <a:avLst/>
          </a:prstGeom>
        </p:spPr>
        <p:txBody>
          <a:bodyPr lIns="0" tIns="7366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413"/>
              </a:spcBef>
            </a:pPr>
            <a:r>
              <a:rPr lang="ru-RU" altLang="ru-RU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Продолжительность </a:t>
            </a:r>
            <a:r>
              <a:rPr lang="ru-RU" altLang="ru-RU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экзаменов </a:t>
            </a:r>
            <a:r>
              <a:rPr lang="ru-RU" altLang="ru-RU" sz="26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Математика, русский язык, литература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235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Обществознание, физика, биология, история -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180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13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Химия, география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120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700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Информатика –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150  мин.</a:t>
            </a: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25"/>
              </a:spcBef>
              <a:buSzPct val="96000"/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Иностранные языки (письменная часть)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120 мин.</a:t>
            </a:r>
          </a:p>
          <a:p>
            <a:pPr>
              <a:spcBef>
                <a:spcPts val="675"/>
              </a:spcBef>
              <a:buFont typeface="Wingdings" pitchFamily="2" charset="2"/>
              <a:buChar char="§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Иностранные языки (говорение) – </a:t>
            </a:r>
            <a:r>
              <a:rPr lang="ru-RU" altLang="ru-RU" sz="2600" b="1" dirty="0">
                <a:latin typeface="Times New Roman" pitchFamily="18" charset="0"/>
                <a:cs typeface="Times New Roman" pitchFamily="18" charset="0"/>
              </a:rPr>
              <a:t>15 мин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5683" y="123478"/>
            <a:ext cx="7421190" cy="112082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563688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Порядок проведения государственной итоговой  аттестации по образовательным программам  основного	общего образования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8475" y="1116806"/>
            <a:ext cx="7748588" cy="3422091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ts val="3838"/>
              </a:lnSpc>
              <a:spcBef>
                <a:spcPts val="100"/>
              </a:spcBef>
            </a:pPr>
            <a:endParaRPr lang="ru-RU" alt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838"/>
              </a:lnSpc>
              <a:spcBef>
                <a:spcPts val="10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ППЭ выпускник обязан предоставить</a:t>
            </a:r>
          </a:p>
          <a:p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паспорт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788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С собой иметь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черную </a:t>
            </a:r>
            <a:r>
              <a:rPr lang="ru-RU" altLang="ru-RU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гелевую</a:t>
            </a:r>
            <a:r>
              <a:rPr lang="ru-RU" alt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ручку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,  дополнительные устройства и материалы,  используемые по отдельным предметам,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в соответствии </a:t>
            </a:r>
            <a:r>
              <a:rPr lang="ru-RU" sz="2400" spc="-10" dirty="0" smtClean="0">
                <a:latin typeface="Times New Roman"/>
                <a:cs typeface="Times New Roman"/>
              </a:rPr>
              <a:t>перечнем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 утверждаемым </a:t>
            </a:r>
            <a:r>
              <a:rPr lang="ru-RU" sz="2400" spc="-30" dirty="0" smtClean="0">
                <a:latin typeface="Times New Roman"/>
                <a:cs typeface="Times New Roman"/>
              </a:rPr>
              <a:t>ежегодно  </a:t>
            </a:r>
            <a:r>
              <a:rPr lang="ru-RU" sz="2400" dirty="0" smtClean="0">
                <a:latin typeface="Times New Roman"/>
                <a:cs typeface="Times New Roman"/>
              </a:rPr>
              <a:t>п</a:t>
            </a:r>
            <a:r>
              <a:rPr lang="ru-RU" sz="2400" spc="5" dirty="0" smtClean="0">
                <a:latin typeface="Times New Roman"/>
                <a:cs typeface="Times New Roman"/>
              </a:rPr>
              <a:t>р</a:t>
            </a:r>
            <a:r>
              <a:rPr lang="ru-RU" sz="2400" spc="-15" dirty="0" smtClean="0">
                <a:latin typeface="Times New Roman"/>
                <a:cs typeface="Times New Roman"/>
              </a:rPr>
              <a:t>и</a:t>
            </a:r>
            <a:r>
              <a:rPr lang="ru-RU" sz="2400" spc="-45" dirty="0" smtClean="0">
                <a:latin typeface="Times New Roman"/>
                <a:cs typeface="Times New Roman"/>
              </a:rPr>
              <a:t>к</a:t>
            </a:r>
            <a:r>
              <a:rPr lang="ru-RU" sz="2400" spc="-10" dirty="0" smtClean="0">
                <a:latin typeface="Times New Roman"/>
                <a:cs typeface="Times New Roman"/>
              </a:rPr>
              <a:t>а</a:t>
            </a:r>
            <a:r>
              <a:rPr lang="ru-RU" sz="2400" spc="-30" dirty="0" smtClean="0">
                <a:latin typeface="Times New Roman"/>
                <a:cs typeface="Times New Roman"/>
              </a:rPr>
              <a:t>з</a:t>
            </a:r>
            <a:r>
              <a:rPr lang="ru-RU" sz="2400" spc="-55" dirty="0" smtClean="0">
                <a:latin typeface="Times New Roman"/>
                <a:cs typeface="Times New Roman"/>
              </a:rPr>
              <a:t>ом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Министерства  Просвещения</a:t>
            </a:r>
          </a:p>
          <a:p>
            <a:pPr algn="just">
              <a:spcBef>
                <a:spcPts val="788"/>
              </a:spcBef>
            </a:pP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544" y="123477"/>
            <a:ext cx="7920880" cy="1029911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423988" algn="l"/>
                <a:tab pos="1898650" algn="l"/>
              </a:tabLst>
            </a:pPr>
            <a:r>
              <a:rPr lang="ru-RU" alt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Порядок проведения государственной  итоговой	аттестации по образовательным  программам	основного общего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888" y="1293019"/>
            <a:ext cx="7683500" cy="2992101"/>
          </a:xfrm>
          <a:prstGeom prst="rect">
            <a:avLst/>
          </a:prstGeom>
        </p:spPr>
        <p:txBody>
          <a:bodyPr lIns="0" tIns="7620" rIns="0" bIns="0">
            <a:spAutoFit/>
          </a:bodyPr>
          <a:lstStyle>
            <a:lvl1pPr marL="12700" indent="5715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165225" algn="l"/>
                <a:tab pos="1189038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1000"/>
              </a:lnSpc>
              <a:spcBef>
                <a:spcPts val="63"/>
              </a:spcBef>
            </a:pP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При установлении факта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наличия и (или)  использования указанными лицами </a:t>
            </a:r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связи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средств 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обучения и воспитания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во время  проведения экзаменов или иного нарушения ими  установленного порядка проведения экзаменов  уполномоченные представители экзаменационной  комиссии </a:t>
            </a:r>
            <a:r>
              <a:rPr lang="ru-RU" altLang="ru-RU" sz="2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удаляют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указанных лиц из  образовательной организации и составляют  акт об		удалении с экзамена.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576" y="194150"/>
            <a:ext cx="7202239" cy="1120820"/>
          </a:xfrm>
        </p:spPr>
        <p:txBody>
          <a:bodyPr tIns="12700"/>
          <a:lstStyle/>
          <a:p>
            <a:pPr marL="12700" eaLnBrk="1" hangingPunct="1">
              <a:spcBef>
                <a:spcPts val="100"/>
              </a:spcBef>
              <a:tabLst>
                <a:tab pos="1423988" algn="l"/>
                <a:tab pos="1898650" algn="l"/>
              </a:tabLst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Порядок проведения государственной  итоговой	аттестации по образовательным  программам	основного общего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6576" y="1290638"/>
            <a:ext cx="8012113" cy="3228128"/>
          </a:xfrm>
          <a:prstGeom prst="rect">
            <a:avLst/>
          </a:prstGeom>
        </p:spPr>
        <p:txBody>
          <a:bodyPr lIns="0" tIns="3175" rIns="0" bIns="0">
            <a:spAutoFit/>
          </a:bodyPr>
          <a:lstStyle>
            <a:lvl1pPr marL="355600" indent="-3429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ct val="102000"/>
              </a:lnSpc>
              <a:spcBef>
                <a:spcPts val="25"/>
              </a:spcBef>
              <a:buSzPct val="114000"/>
              <a:buFont typeface="Arial" charset="0"/>
              <a:buChar char="•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Если обучающийся по объективным причинам </a:t>
            </a:r>
            <a:r>
              <a:rPr lang="ru-RU" altLang="ru-RU" sz="2600" u="sng" dirty="0">
                <a:latin typeface="Times New Roman" pitchFamily="18" charset="0"/>
                <a:cs typeface="Times New Roman" pitchFamily="18" charset="0"/>
              </a:rPr>
              <a:t>не  может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 завершить выполнение экзаменационной  работы, то он может </a:t>
            </a:r>
            <a:r>
              <a:rPr lang="ru-RU" altLang="ru-RU" sz="26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досрочно </a:t>
            </a: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покинуть  аудиторию.</a:t>
            </a:r>
          </a:p>
          <a:p>
            <a:pPr>
              <a:buFontTx/>
              <a:buChar char="•"/>
            </a:pPr>
            <a:endParaRPr lang="ru-RU" altLang="ru-RU" sz="26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ru-RU" sz="2600" dirty="0">
                <a:latin typeface="Times New Roman" pitchFamily="18" charset="0"/>
                <a:cs typeface="Times New Roman" pitchFamily="18" charset="0"/>
              </a:rPr>
              <a:t>В таком случае уполномоченный представитель  экзаменационной комиссии составляет акт о  досрочном завершении экзамена по объективным  причинам.</a:t>
            </a:r>
          </a:p>
        </p:txBody>
      </p:sp>
      <p:sp>
        <p:nvSpPr>
          <p:cNvPr id="17412" name="object 4"/>
          <p:cNvSpPr>
            <a:spLocks noChangeArrowheads="1"/>
          </p:cNvSpPr>
          <p:nvPr/>
        </p:nvSpPr>
        <p:spPr bwMode="auto">
          <a:xfrm>
            <a:off x="8053388" y="2190327"/>
            <a:ext cx="381000" cy="7143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6013" y="34702"/>
            <a:ext cx="7526348" cy="909569"/>
          </a:xfrm>
        </p:spPr>
        <p:txBody>
          <a:bodyPr tIns="169252"/>
          <a:lstStyle/>
          <a:p>
            <a:pPr marL="923925" indent="241300" eaLnBrk="1" hangingPunct="1">
              <a:spcBef>
                <a:spcPts val="10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Утверждение, изменение и (или) аннулирование  результатов государственной итоговой 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664" y="1193007"/>
            <a:ext cx="7756525" cy="2966838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12700" indent="569913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252538" algn="l"/>
                <a:tab pos="2214563" algn="l"/>
                <a:tab pos="5332413" algn="l"/>
                <a:tab pos="657066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Результаты государственной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итоговой аттестации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признаются </a:t>
            </a:r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удовлетворительными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в случае,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если обучающийся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по  обязательным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учебным предметам 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набрал количество баллов </a:t>
            </a:r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ниже 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минимального.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45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437" name="object 5"/>
          <p:cNvSpPr>
            <a:spLocks noChangeArrowheads="1"/>
          </p:cNvSpPr>
          <p:nvPr/>
        </p:nvSpPr>
        <p:spPr bwMode="auto">
          <a:xfrm>
            <a:off x="8358189" y="3003799"/>
            <a:ext cx="333374" cy="151462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2656" y="555526"/>
            <a:ext cx="7789862" cy="2305118"/>
          </a:xfrm>
        </p:spPr>
        <p:txBody>
          <a:bodyPr tIns="60325"/>
          <a:lstStyle/>
          <a:p>
            <a:pPr marL="12700" indent="58738" eaLnBrk="1" hangingPunct="1">
              <a:lnSpc>
                <a:spcPts val="3488"/>
              </a:lnSpc>
              <a:spcBef>
                <a:spcPts val="75"/>
              </a:spcBef>
            </a:pPr>
            <a:r>
              <a:rPr lang="ru-RU" altLang="ru-RU" sz="320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Интерпретация результатов выполнения  экзаменационных работ для проведения в  </a:t>
            </a:r>
            <a:r>
              <a:rPr lang="ru-RU" altLang="ru-RU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320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200" dirty="0" smtClean="0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основного государственного экзамена  (ОГЭ)</a:t>
            </a:r>
            <a:endParaRPr lang="ru-RU" alt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object 3"/>
          <p:cNvSpPr>
            <a:spLocks noChangeArrowheads="1"/>
          </p:cNvSpPr>
          <p:nvPr/>
        </p:nvSpPr>
        <p:spPr bwMode="auto">
          <a:xfrm>
            <a:off x="2915816" y="2787774"/>
            <a:ext cx="2663503" cy="200372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object 2"/>
          <p:cNvSpPr>
            <a:spLocks noChangeArrowheads="1"/>
          </p:cNvSpPr>
          <p:nvPr/>
        </p:nvSpPr>
        <p:spPr bwMode="auto">
          <a:xfrm>
            <a:off x="827089" y="205979"/>
            <a:ext cx="8067675" cy="857250"/>
          </a:xfrm>
          <a:custGeom>
            <a:avLst/>
            <a:gdLst>
              <a:gd name="T0" fmla="*/ 0 w 8067040"/>
              <a:gd name="T1" fmla="*/ 0 h 1143000"/>
              <a:gd name="T2" fmla="*/ 8067040 w 8067040"/>
              <a:gd name="T3" fmla="*/ 1143000 h 1143000"/>
            </a:gdLst>
            <a:ahLst/>
            <a:cxnLst/>
            <a:rect l="T0" t="T1" r="T2" b="T3"/>
            <a:pathLst>
              <a:path w="8067040" h="1143000">
                <a:moveTo>
                  <a:pt x="0" y="0"/>
                </a:moveTo>
                <a:lnTo>
                  <a:pt x="8066532" y="0"/>
                </a:lnTo>
                <a:lnTo>
                  <a:pt x="806653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91680" y="123478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23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608"/>
              </p:ext>
            </p:extLst>
          </p:nvPr>
        </p:nvGraphicFramePr>
        <p:xfrm>
          <a:off x="683568" y="843558"/>
          <a:ext cx="7637462" cy="3893551"/>
        </p:xfrm>
        <a:graphic>
          <a:graphicData uri="http://schemas.openxmlformats.org/drawingml/2006/table">
            <a:tbl>
              <a:tblPr/>
              <a:tblGrid>
                <a:gridCol w="1584325"/>
                <a:gridCol w="1468437"/>
                <a:gridCol w="1411734"/>
                <a:gridCol w="1644204"/>
                <a:gridCol w="1528762"/>
              </a:tblGrid>
              <a:tr h="1227535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</a:t>
                      </a:r>
                    </a:p>
                    <a:p>
                      <a:pPr marL="104775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714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714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699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699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7315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 язык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14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– 24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06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0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28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не менее  4 баллов за  грамотность  (по критериям  ГК1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ГК4). Если по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критериям  ГК1–ГК4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набрал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4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баллов,  выставляется  отметка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06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2066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– 33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5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 не менее  6 баллов за  грамотность (по  критериям ГК1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5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ГК4). Если по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613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критериям  ГК1–ГК4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45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учащийся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220663" marR="0" lvl="0" indent="0" algn="just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1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набрал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менее 6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баллов,  выставляется  отметка </a:t>
                      </a:r>
                      <a:r>
                        <a:rPr kumimoji="0" lang="ru-RU" altLang="ru-RU" sz="11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«4».</a:t>
                      </a:r>
                      <a:endParaRPr kumimoji="0" lang="ru-RU" alt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714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object 2"/>
          <p:cNvSpPr>
            <a:spLocks noChangeArrowheads="1"/>
          </p:cNvSpPr>
          <p:nvPr/>
        </p:nvSpPr>
        <p:spPr bwMode="auto">
          <a:xfrm>
            <a:off x="323851" y="205979"/>
            <a:ext cx="8569325" cy="857250"/>
          </a:xfrm>
          <a:custGeom>
            <a:avLst/>
            <a:gdLst>
              <a:gd name="T0" fmla="*/ 0 w 8569960"/>
              <a:gd name="T1" fmla="*/ 0 h 1143000"/>
              <a:gd name="T2" fmla="*/ 8569960 w 8569960"/>
              <a:gd name="T3" fmla="*/ 1143000 h 1143000"/>
            </a:gdLst>
            <a:ahLst/>
            <a:cxnLst/>
            <a:rect l="T0" t="T1" r="T2" b="T3"/>
            <a:pathLst>
              <a:path w="8569960" h="1143000">
                <a:moveTo>
                  <a:pt x="0" y="0"/>
                </a:moveTo>
                <a:lnTo>
                  <a:pt x="8569452" y="0"/>
                </a:lnTo>
                <a:lnTo>
                  <a:pt x="8569452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59632" y="123478"/>
            <a:ext cx="6264696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23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015049"/>
              </p:ext>
            </p:extLst>
          </p:nvPr>
        </p:nvGraphicFramePr>
        <p:xfrm>
          <a:off x="323851" y="650113"/>
          <a:ext cx="8642350" cy="4151154"/>
        </p:xfrm>
        <a:graphic>
          <a:graphicData uri="http://schemas.openxmlformats.org/drawingml/2006/table">
            <a:tbl>
              <a:tblPr/>
              <a:tblGrid>
                <a:gridCol w="1792288"/>
                <a:gridCol w="1662112"/>
                <a:gridCol w="1961753"/>
                <a:gridCol w="1497410"/>
                <a:gridCol w="1728787"/>
              </a:tblGrid>
              <a:tr h="700088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</a:t>
                      </a:r>
                    </a:p>
                    <a:p>
                      <a:pPr marL="104775" marR="0" lvl="0" indent="0" algn="l" defTabSz="914400" rtl="0" eaLnBrk="1" fontAlgn="base" latinLnBrk="0" hangingPunct="1">
                        <a:lnSpc>
                          <a:spcPts val="212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39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397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46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5746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9463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76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905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9053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7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4333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4333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– 14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6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Рекомендуемый  минимальный  результат выполнения  экзаменационной  работы,  свидетельствующий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 освоении  федерального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388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компонента  образовательного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400"/>
                        </a:lnSpc>
                        <a:spcBef>
                          <a:spcPts val="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стандарта в  предметной области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ts val="1263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«Математика», – 8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33388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баллов, набранные в  сумме за выполнение  заданий обоих  модулей, при условии,  что из них не менее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 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баллов получено по  модулю </a:t>
                      </a:r>
                      <a:r>
                        <a:rPr kumimoji="0" lang="ru-RU" altLang="ru-RU" sz="9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«Геометрия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».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– 21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69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69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32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object 2"/>
          <p:cNvSpPr>
            <a:spLocks noChangeArrowheads="1"/>
          </p:cNvSpPr>
          <p:nvPr/>
        </p:nvSpPr>
        <p:spPr bwMode="auto">
          <a:xfrm>
            <a:off x="539751" y="205979"/>
            <a:ext cx="8353425" cy="857250"/>
          </a:xfrm>
          <a:custGeom>
            <a:avLst/>
            <a:gdLst>
              <a:gd name="T0" fmla="*/ 0 w 8354059"/>
              <a:gd name="T1" fmla="*/ 0 h 1143000"/>
              <a:gd name="T2" fmla="*/ 8354059 w 8354059"/>
              <a:gd name="T3" fmla="*/ 1143000 h 1143000"/>
            </a:gdLst>
            <a:ahLst/>
            <a:cxnLst/>
            <a:rect l="T0" t="T1" r="T2" b="T3"/>
            <a:pathLst>
              <a:path w="8354059" h="1143000">
                <a:moveTo>
                  <a:pt x="0" y="0"/>
                </a:moveTo>
                <a:lnTo>
                  <a:pt x="8353806" y="0"/>
                </a:lnTo>
                <a:lnTo>
                  <a:pt x="8353806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47664" y="289317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23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80188"/>
              </p:ext>
            </p:extLst>
          </p:nvPr>
        </p:nvGraphicFramePr>
        <p:xfrm>
          <a:off x="523875" y="1051322"/>
          <a:ext cx="7994650" cy="3258741"/>
        </p:xfrm>
        <a:graphic>
          <a:graphicData uri="http://schemas.openxmlformats.org/drawingml/2006/table">
            <a:tbl>
              <a:tblPr/>
              <a:tblGrid>
                <a:gridCol w="2520950"/>
                <a:gridCol w="1368425"/>
                <a:gridCol w="1368425"/>
                <a:gridCol w="1368425"/>
                <a:gridCol w="1368425"/>
              </a:tblGrid>
              <a:tr h="752475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 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921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921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9625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21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– 33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34-43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0001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8916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10 - 20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– 30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 – 40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25"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kumimoji="0" lang="ru-RU" altLang="ru-RU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31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3188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– 24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0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0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 – 35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001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00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– 45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5414" y="1"/>
            <a:ext cx="3824287" cy="56682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30" dirty="0">
                <a:solidFill>
                  <a:srgbClr val="FF0000"/>
                </a:solidFill>
              </a:rPr>
              <a:t>Нормативная</a:t>
            </a:r>
            <a:r>
              <a:rPr sz="3600" spc="-100" dirty="0">
                <a:solidFill>
                  <a:srgbClr val="FF0000"/>
                </a:solidFill>
              </a:rPr>
              <a:t> </a:t>
            </a:r>
            <a:r>
              <a:rPr sz="3600" dirty="0">
                <a:solidFill>
                  <a:srgbClr val="FF0000"/>
                </a:solidFill>
              </a:rPr>
              <a:t>база</a:t>
            </a:r>
            <a:endParaRPr sz="3600" dirty="0"/>
          </a:p>
        </p:txBody>
      </p:sp>
      <p:sp>
        <p:nvSpPr>
          <p:cNvPr id="3076" name="object 4"/>
          <p:cNvSpPr>
            <a:spLocks noChangeArrowheads="1"/>
          </p:cNvSpPr>
          <p:nvPr/>
        </p:nvSpPr>
        <p:spPr bwMode="auto">
          <a:xfrm>
            <a:off x="6350" y="4762"/>
            <a:ext cx="2051050" cy="3952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9" t="8507" r="5659" b="20233"/>
          <a:stretch/>
        </p:blipFill>
        <p:spPr bwMode="auto">
          <a:xfrm>
            <a:off x="467543" y="499491"/>
            <a:ext cx="8456191" cy="394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object 2"/>
          <p:cNvSpPr>
            <a:spLocks noChangeArrowheads="1"/>
          </p:cNvSpPr>
          <p:nvPr/>
        </p:nvSpPr>
        <p:spPr bwMode="auto">
          <a:xfrm>
            <a:off x="395289" y="205979"/>
            <a:ext cx="8497887" cy="857250"/>
          </a:xfrm>
          <a:custGeom>
            <a:avLst/>
            <a:gdLst>
              <a:gd name="T0" fmla="*/ 0 w 8498205"/>
              <a:gd name="T1" fmla="*/ 0 h 1143000"/>
              <a:gd name="T2" fmla="*/ 8498205 w 8498205"/>
              <a:gd name="T3" fmla="*/ 1143000 h 1143000"/>
            </a:gdLst>
            <a:ahLst/>
            <a:cxnLst/>
            <a:rect l="T0" t="T1" r="T2" b="T3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03648" y="372655"/>
            <a:ext cx="5746750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23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2092026"/>
              </p:ext>
            </p:extLst>
          </p:nvPr>
        </p:nvGraphicFramePr>
        <p:xfrm>
          <a:off x="163513" y="1188244"/>
          <a:ext cx="8788400" cy="3394473"/>
        </p:xfrm>
        <a:graphic>
          <a:graphicData uri="http://schemas.openxmlformats.org/drawingml/2006/table">
            <a:tbl>
              <a:tblPr/>
              <a:tblGrid>
                <a:gridCol w="2374900"/>
                <a:gridCol w="1300162"/>
                <a:gridCol w="1703388"/>
                <a:gridCol w="1706562"/>
                <a:gridCol w="1703388"/>
              </a:tblGrid>
              <a:tr h="783431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 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15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4764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– 18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– 25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– 31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ОБЩЕСТВОЗНАНИЕ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7145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13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22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29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 – 35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74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74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19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428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428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– 27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270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270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 – 34</a:t>
                      </a:r>
                      <a:endParaRPr kumimoji="0" lang="ru-RU" altLang="ru-RU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334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bject 2"/>
          <p:cNvSpPr>
            <a:spLocks noChangeArrowheads="1"/>
          </p:cNvSpPr>
          <p:nvPr/>
        </p:nvSpPr>
        <p:spPr bwMode="auto">
          <a:xfrm>
            <a:off x="395289" y="205979"/>
            <a:ext cx="8497887" cy="857250"/>
          </a:xfrm>
          <a:custGeom>
            <a:avLst/>
            <a:gdLst>
              <a:gd name="T0" fmla="*/ 0 w 8498205"/>
              <a:gd name="T1" fmla="*/ 0 h 1143000"/>
              <a:gd name="T2" fmla="*/ 8498205 w 8498205"/>
              <a:gd name="T3" fmla="*/ 1143000 h 1143000"/>
            </a:gdLst>
            <a:ahLst/>
            <a:cxnLst/>
            <a:rect l="T0" t="T1" r="T2" b="T3"/>
            <a:pathLst>
              <a:path w="8498205" h="1143000">
                <a:moveTo>
                  <a:pt x="0" y="0"/>
                </a:moveTo>
                <a:lnTo>
                  <a:pt x="8497824" y="0"/>
                </a:lnTo>
                <a:lnTo>
                  <a:pt x="8497824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noFill/>
          <a:ln w="1905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55576" y="289317"/>
            <a:ext cx="6912768" cy="690574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4400" spc="-10" dirty="0">
                <a:solidFill>
                  <a:srgbClr val="240AE4"/>
                </a:solidFill>
              </a:rPr>
              <a:t>ШКАЛА </a:t>
            </a:r>
            <a:r>
              <a:rPr sz="4400" spc="-5" dirty="0">
                <a:solidFill>
                  <a:srgbClr val="240AE4"/>
                </a:solidFill>
              </a:rPr>
              <a:t>ОГЭ </a:t>
            </a:r>
            <a:r>
              <a:rPr sz="4400" dirty="0" smtClean="0">
                <a:solidFill>
                  <a:srgbClr val="240AE4"/>
                </a:solidFill>
              </a:rPr>
              <a:t>20</a:t>
            </a:r>
            <a:r>
              <a:rPr lang="ru-RU" sz="4400" dirty="0" smtClean="0">
                <a:solidFill>
                  <a:srgbClr val="240AE4"/>
                </a:solidFill>
              </a:rPr>
              <a:t>23</a:t>
            </a:r>
            <a:r>
              <a:rPr sz="4400" spc="-80" dirty="0" err="1" smtClean="0">
                <a:solidFill>
                  <a:srgbClr val="240AE4"/>
                </a:solidFill>
              </a:rPr>
              <a:t>год</a:t>
            </a:r>
            <a:endParaRPr sz="4400" dirty="0"/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82088"/>
              </p:ext>
            </p:extLst>
          </p:nvPr>
        </p:nvGraphicFramePr>
        <p:xfrm>
          <a:off x="307976" y="1188244"/>
          <a:ext cx="8640763" cy="3394473"/>
        </p:xfrm>
        <a:graphic>
          <a:graphicData uri="http://schemas.openxmlformats.org/drawingml/2006/table">
            <a:tbl>
              <a:tblPr/>
              <a:tblGrid>
                <a:gridCol w="2174875"/>
                <a:gridCol w="1439863"/>
                <a:gridCol w="1674812"/>
                <a:gridCol w="1677988"/>
                <a:gridCol w="1673225"/>
              </a:tblGrid>
              <a:tr h="783431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 пятибалльной шкале</a:t>
                      </a: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kumimoji="0" lang="ru-RU" alt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415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ЛИТЕРАТУРА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21907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3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13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– 22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 – 31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– 39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1600"/>
                        </a:lnSpc>
                        <a:spcBef>
                          <a:spcPts val="4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39529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3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4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58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58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5-10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– 16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– 19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16669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3444">
                <a:tc>
                  <a:txBody>
                    <a:bodyPr/>
                    <a:lstStyle>
                      <a:lvl1pPr marL="1047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104775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ts val="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0AE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ИНОСТРАННЫЙ  ЯЗЫК</a:t>
                      </a:r>
                      <a:endParaRPr kumimoji="0" lang="ru-RU" alt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6191" marB="0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3338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– 28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1750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17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– 45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0163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0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 – 57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8575"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28575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 – 68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8096" marB="0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bject 3"/>
          <p:cNvSpPr>
            <a:spLocks noChangeArrowheads="1"/>
          </p:cNvSpPr>
          <p:nvPr/>
        </p:nvSpPr>
        <p:spPr bwMode="auto">
          <a:xfrm>
            <a:off x="6878638" y="2489597"/>
            <a:ext cx="1949450" cy="228004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600075" y="1196578"/>
            <a:ext cx="7943850" cy="2968120"/>
          </a:xfrm>
        </p:spPr>
        <p:txBody>
          <a:bodyPr tIns="13335"/>
          <a:lstStyle/>
          <a:p>
            <a:pPr marL="12700" indent="569913" eaLnBrk="1" hangingPunct="1">
              <a:spcBef>
                <a:spcPts val="10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По решению экзаменационной комиссии 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повторно допускаются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к сдаче  государственной итоговой аттестации в  текущем году по соответствующему  учебному предмету следующие  обучающиеся: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22276" y="303361"/>
            <a:ext cx="8094662" cy="4500591"/>
          </a:xfrm>
          <a:prstGeom prst="rect">
            <a:avLst/>
          </a:prstGeom>
        </p:spPr>
        <p:txBody>
          <a:bodyPr lIns="0" tIns="12065" rIns="0" bIns="0">
            <a:spAutoFit/>
          </a:bodyPr>
          <a:lstStyle>
            <a:lvl1pPr marL="355600" indent="-3429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54013" algn="l"/>
                <a:tab pos="3556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  <a:buFont typeface="Arial" charset="0"/>
              <a:buChar char="•"/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получившие на государственной итоговой  аттестации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неудовлетворительный результат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двум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из учебных предметов;</a:t>
            </a:r>
          </a:p>
          <a:p>
            <a:pPr>
              <a:spcBef>
                <a:spcPts val="713"/>
              </a:spcBef>
              <a:buFont typeface="Arial" charset="0"/>
              <a:buChar char="•"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сдававшие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экзамены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уважительным 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причинам (болезнь или иные обстоятельства,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 подтвержденные документально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 завершившие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выполнение экзаменационной  работы </a:t>
            </a: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уважительным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причинам (болезнь или  иные обстоятельства,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подтвержденные  документально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);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628" name="object 5"/>
          <p:cNvSpPr>
            <a:spLocks noChangeArrowheads="1"/>
          </p:cNvSpPr>
          <p:nvPr/>
        </p:nvSpPr>
        <p:spPr bwMode="auto">
          <a:xfrm>
            <a:off x="8539163" y="775097"/>
            <a:ext cx="381000" cy="114858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79512" y="267494"/>
            <a:ext cx="7942263" cy="4445448"/>
          </a:xfrm>
        </p:spPr>
        <p:txBody>
          <a:bodyPr tIns="13335"/>
          <a:lstStyle/>
          <a:p>
            <a:pPr marL="12700" indent="576263" eaLnBrk="1" hangingPunct="1">
              <a:spcBef>
                <a:spcPts val="100"/>
              </a:spcBef>
              <a:buFontTx/>
              <a:buNone/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Если в отношении обучающегося был  установлен факт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неоднократного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нарушения  им установленного порядка проведения  государственной итоговой аттестации, то  экзаменационные комиссии вправе принять  решение об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отказе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такому обучающемуся в  </a:t>
            </a:r>
            <a:r>
              <a:rPr lang="ru-RU" altLang="ru-RU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повторной сдаче </a:t>
            </a: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экзаменов по  соответствующим учебным предметам в  текущем году.</a:t>
            </a:r>
          </a:p>
        </p:txBody>
      </p:sp>
      <p:sp>
        <p:nvSpPr>
          <p:cNvPr id="27651" name="object 4"/>
          <p:cNvSpPr>
            <a:spLocks noChangeArrowheads="1"/>
          </p:cNvSpPr>
          <p:nvPr/>
        </p:nvSpPr>
        <p:spPr bwMode="auto">
          <a:xfrm>
            <a:off x="8539163" y="603647"/>
            <a:ext cx="381000" cy="1680071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04" y="172980"/>
            <a:ext cx="8188325" cy="909569"/>
          </a:xfrm>
        </p:spPr>
        <p:txBody>
          <a:bodyPr tIns="169252"/>
          <a:lstStyle/>
          <a:p>
            <a:pPr marL="923925" indent="241300" eaLnBrk="1" hangingPunct="1">
              <a:spcBef>
                <a:spcPts val="10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Утверждение, изменение и (или) аннулирование  результатов государственной итоговой 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1664" y="1056085"/>
            <a:ext cx="8174037" cy="3892731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 marL="12700" indent="5715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435600" algn="l"/>
                <a:tab pos="5940425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13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Обучающимся, не прошедшим ГИА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или получившим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на ГИА неудовлетворительные  результаты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более чем по двум учебным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предметам, либо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получившим </a:t>
            </a:r>
            <a:r>
              <a:rPr lang="ru-RU" altLang="ru-RU" sz="2800" u="sng" dirty="0" smtClean="0">
                <a:latin typeface="Times New Roman" pitchFamily="18" charset="0"/>
                <a:cs typeface="Times New Roman" pitchFamily="18" charset="0"/>
              </a:rPr>
              <a:t>повторно 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неудовлетворительный </a:t>
            </a:r>
            <a:r>
              <a:rPr lang="ru-RU" altLang="ru-RU" sz="2800" u="sng" dirty="0" smtClean="0">
                <a:latin typeface="Times New Roman" pitchFamily="18" charset="0"/>
                <a:cs typeface="Times New Roman" pitchFamily="18" charset="0"/>
              </a:rPr>
              <a:t>результат по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одному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u="sng" dirty="0">
                <a:latin typeface="Times New Roman" pitchFamily="18" charset="0"/>
                <a:cs typeface="Times New Roman" pitchFamily="18" charset="0"/>
              </a:rPr>
              <a:t>из этих предметов на ГИА в дополнительные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сроки, будет предоставлено право повторно  сдать экзамены по соответствующим учебным  предметам не ранее </a:t>
            </a:r>
            <a:r>
              <a:rPr lang="ru-RU" alt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1 сентября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текущего года</a:t>
            </a:r>
            <a:r>
              <a:rPr lang="ru-RU" altLang="ru-RU" sz="2800" dirty="0">
                <a:latin typeface="Arial" charset="0"/>
              </a:rPr>
              <a:t>.</a:t>
            </a:r>
          </a:p>
        </p:txBody>
      </p:sp>
      <p:sp>
        <p:nvSpPr>
          <p:cNvPr id="28676" name="object 4"/>
          <p:cNvSpPr>
            <a:spLocks noChangeArrowheads="1"/>
          </p:cNvSpPr>
          <p:nvPr/>
        </p:nvSpPr>
        <p:spPr bwMode="auto">
          <a:xfrm>
            <a:off x="7956376" y="489347"/>
            <a:ext cx="887587" cy="157834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5576" y="195486"/>
            <a:ext cx="6296025" cy="505908"/>
          </a:xfrm>
        </p:spPr>
        <p:txBody>
          <a:bodyPr tIns="13335" rtlCol="0"/>
          <a:lstStyle/>
          <a:p>
            <a:pPr marL="12700" eaLnBrk="1" fontAlgn="auto" hangingPunct="1">
              <a:spcBef>
                <a:spcPts val="105"/>
              </a:spcBef>
              <a:spcAft>
                <a:spcPts val="0"/>
              </a:spcAft>
              <a:defRPr/>
            </a:pPr>
            <a:r>
              <a:rPr sz="3200" dirty="0"/>
              <a:t>Прием и </a:t>
            </a:r>
            <a:r>
              <a:rPr sz="3200" spc="-10" dirty="0"/>
              <a:t>рассмотрение</a:t>
            </a:r>
            <a:r>
              <a:rPr sz="3200" spc="-110" dirty="0"/>
              <a:t> </a:t>
            </a:r>
            <a:r>
              <a:rPr sz="3200" spc="-15" dirty="0"/>
              <a:t>апелляций</a:t>
            </a:r>
            <a:endParaRPr sz="3200" dirty="0"/>
          </a:p>
        </p:txBody>
      </p:sp>
      <p:sp>
        <p:nvSpPr>
          <p:cNvPr id="3" name="object 3"/>
          <p:cNvSpPr txBox="1"/>
          <p:nvPr/>
        </p:nvSpPr>
        <p:spPr>
          <a:xfrm>
            <a:off x="539750" y="771550"/>
            <a:ext cx="7977188" cy="3953005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 indent="56832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Апелляцию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о нарушении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установленного 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порядка проведения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государственной  итоговой аттестации по учебному предмету  обучающийся подает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день проведения 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экзамена по соответствующему учебному  предмету уполномоченному представителю  экзаменационной комиссии,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 покидая  образовательной организации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26451" y="4811316"/>
            <a:ext cx="180975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58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701" name="object 5"/>
          <p:cNvSpPr>
            <a:spLocks noChangeArrowheads="1"/>
          </p:cNvSpPr>
          <p:nvPr/>
        </p:nvSpPr>
        <p:spPr bwMode="auto">
          <a:xfrm>
            <a:off x="7236296" y="4067506"/>
            <a:ext cx="1800225" cy="945356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1561" y="470297"/>
            <a:ext cx="7792666" cy="3768339"/>
          </a:xfrm>
          <a:prstGeom prst="rect">
            <a:avLst/>
          </a:prstGeom>
        </p:spPr>
        <p:txBody>
          <a:bodyPr wrap="square" lIns="0" tIns="1333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 и рассмотрение апелляций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2400"/>
              </a:spcBef>
            </a:pP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Апелляция о 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несогласии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  </a:t>
            </a:r>
            <a:r>
              <a:rPr lang="ru-RU" altLang="ru-RU" sz="3200" dirty="0" smtClean="0">
                <a:latin typeface="Times New Roman" pitchFamily="18" charset="0"/>
                <a:cs typeface="Times New Roman" pitchFamily="18" charset="0"/>
              </a:rPr>
              <a:t>выставленными </a:t>
            </a:r>
            <a:r>
              <a:rPr lang="ru-RU" altLang="ru-RU" sz="32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баллами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может быть  подана </a:t>
            </a:r>
            <a:r>
              <a:rPr lang="ru-RU" altLang="ru-RU" sz="32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 течение двух</a:t>
            </a:r>
            <a:r>
              <a:rPr lang="ru-RU" altLang="ru-RU" sz="3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	рабочих дней </a:t>
            </a:r>
            <a:r>
              <a:rPr lang="ru-RU" altLang="ru-RU" sz="3200" dirty="0">
                <a:latin typeface="Times New Roman" pitchFamily="18" charset="0"/>
                <a:cs typeface="Times New Roman" pitchFamily="18" charset="0"/>
              </a:rPr>
              <a:t>со  дня объявления результатов  государственной итоговой аттестации по  соответствующему учебному предмету.</a:t>
            </a:r>
          </a:p>
        </p:txBody>
      </p:sp>
      <p:sp>
        <p:nvSpPr>
          <p:cNvPr id="30723" name="object 3"/>
          <p:cNvSpPr>
            <a:spLocks noChangeArrowheads="1"/>
          </p:cNvSpPr>
          <p:nvPr/>
        </p:nvSpPr>
        <p:spPr bwMode="auto">
          <a:xfrm>
            <a:off x="7477498" y="3748278"/>
            <a:ext cx="1568450" cy="135850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" y="195486"/>
            <a:ext cx="8188325" cy="909569"/>
          </a:xfrm>
        </p:spPr>
        <p:txBody>
          <a:bodyPr tIns="169252"/>
          <a:lstStyle/>
          <a:p>
            <a:pPr marL="923925" indent="241300" eaLnBrk="1" hangingPunct="1">
              <a:spcBef>
                <a:spcPts val="100"/>
              </a:spcBef>
            </a:pPr>
            <a:r>
              <a:rPr lang="ru-RU" altLang="ru-RU" dirty="0" smtClean="0">
                <a:latin typeface="Times New Roman" pitchFamily="18" charset="0"/>
                <a:cs typeface="Times New Roman" pitchFamily="18" charset="0"/>
              </a:rPr>
              <a:t>Утверждение, изменение и (или) аннулирование  результатов государственной итоговой аттестации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00075" y="1196579"/>
            <a:ext cx="7943850" cy="3029676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12700" indent="574675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640013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0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Удовлетворительные результаты  государственной итоговой аттестации по  обязательным учебным предметам являются  основанием выдачи обучающимся документа  об образовании - аттестата об основном  общем образовании, образцы и порядок  выдачи которого утверждаются  </a:t>
            </a:r>
            <a:r>
              <a:rPr lang="ru-RU" altLang="ru-RU" sz="28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	России.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151" y="4849416"/>
            <a:ext cx="155575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66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749" name="object 5"/>
          <p:cNvSpPr>
            <a:spLocks noChangeArrowheads="1"/>
          </p:cNvSpPr>
          <p:nvPr/>
        </p:nvSpPr>
        <p:spPr bwMode="auto">
          <a:xfrm>
            <a:off x="7058026" y="4111228"/>
            <a:ext cx="2085975" cy="103227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" t="31932" r="22007" b="30264"/>
          <a:stretch/>
        </p:blipFill>
        <p:spPr bwMode="auto">
          <a:xfrm>
            <a:off x="179789" y="843558"/>
            <a:ext cx="812414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03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" y="514350"/>
            <a:ext cx="85344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630238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10" dirty="0">
                <a:latin typeface="Times New Roman"/>
                <a:cs typeface="Times New Roman"/>
              </a:rPr>
              <a:t>К ГИА допускаются обучающиеся, </a:t>
            </a:r>
            <a:r>
              <a:rPr lang="ru-RU" sz="2800" b="1" spc="-10" dirty="0">
                <a:latin typeface="Times New Roman"/>
                <a:cs typeface="Times New Roman"/>
              </a:rPr>
              <a:t>не имеющие академической задолженности</a:t>
            </a:r>
            <a:r>
              <a:rPr lang="ru-RU" sz="2800" spc="-10" dirty="0">
                <a:latin typeface="Times New Roman"/>
                <a:cs typeface="Times New Roman"/>
              </a:rPr>
              <a:t>, в полном объеме выполнившие учебный план или индивидуальный учебный план (имеющие </a:t>
            </a:r>
            <a:r>
              <a:rPr lang="ru-RU" sz="2800" b="1" spc="-10" dirty="0">
                <a:latin typeface="Times New Roman"/>
                <a:cs typeface="Times New Roman"/>
              </a:rPr>
              <a:t>годовые отметки </a:t>
            </a:r>
            <a:r>
              <a:rPr lang="ru-RU" sz="2800" spc="-10" dirty="0">
                <a:latin typeface="Times New Roman"/>
                <a:cs typeface="Times New Roman"/>
              </a:rPr>
              <a:t>по всем учебным предметам учебного плана </a:t>
            </a:r>
            <a:r>
              <a:rPr lang="ru-RU" sz="2800" b="1" spc="-10" dirty="0">
                <a:latin typeface="Times New Roman"/>
                <a:cs typeface="Times New Roman"/>
              </a:rPr>
              <a:t>не ниже </a:t>
            </a:r>
            <a:r>
              <a:rPr lang="ru-RU" sz="2800" spc="-10" dirty="0">
                <a:latin typeface="Times New Roman"/>
                <a:cs typeface="Times New Roman"/>
              </a:rPr>
              <a:t>удовлетворительных), а также  имеющие результат «</a:t>
            </a:r>
            <a:r>
              <a:rPr lang="ru-RU" sz="2800" b="1" spc="-10" dirty="0">
                <a:latin typeface="Times New Roman"/>
                <a:cs typeface="Times New Roman"/>
              </a:rPr>
              <a:t>зачет</a:t>
            </a:r>
            <a:r>
              <a:rPr lang="ru-RU" sz="2800" spc="-10" dirty="0">
                <a:latin typeface="Times New Roman"/>
                <a:cs typeface="Times New Roman"/>
              </a:rPr>
              <a:t>» за итоговое собеседование по русскому языку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439151" y="4849416"/>
            <a:ext cx="155575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772" name="object 4"/>
          <p:cNvSpPr>
            <a:spLocks noChangeArrowheads="1"/>
          </p:cNvSpPr>
          <p:nvPr/>
        </p:nvSpPr>
        <p:spPr bwMode="auto">
          <a:xfrm>
            <a:off x="7164288" y="3363838"/>
            <a:ext cx="1979713" cy="17796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3175" y="89298"/>
            <a:ext cx="1524000" cy="49291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8653" y="335757"/>
            <a:ext cx="8964488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963"/>
              </a:spcBef>
              <a:buSzPct val="96000"/>
              <a:buFont typeface="Wingdings" pitchFamily="2" charset="2"/>
              <a:buChar char=""/>
            </a:pPr>
            <a:r>
              <a:rPr lang="ru-RU" alt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Итоговые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отметки за 9 класс по </a:t>
            </a:r>
            <a:r>
              <a:rPr lang="ru-RU" alt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русскому языку и  математике и двум учебным предметам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400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сдаваемым по  выбору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обучающегося, определяются как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среднее  арифметическое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годовой и экзаменационной отметок  выпускника и выставляются в аттестат целыми	числами  в соответствии с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правилами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математического  округления.</a:t>
            </a:r>
          </a:p>
          <a:p>
            <a:pPr lvl="0">
              <a:spcBef>
                <a:spcPts val="600"/>
              </a:spcBef>
              <a:buSzPct val="96000"/>
              <a:buFont typeface="Wingdings" pitchFamily="2" charset="2"/>
              <a:buChar char=""/>
            </a:pP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Итоговые отметки за 9 класс по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другим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учебным  предметам выставляются на основе </a:t>
            </a:r>
            <a:r>
              <a:rPr lang="ru-RU" altLang="ru-RU" sz="2400" b="1" dirty="0">
                <a:solidFill>
                  <a:srgbClr val="75005F"/>
                </a:solidFill>
                <a:latin typeface="Times New Roman" pitchFamily="18" charset="0"/>
                <a:cs typeface="Times New Roman" pitchFamily="18" charset="0"/>
              </a:rPr>
              <a:t>годовой </a:t>
            </a:r>
            <a:r>
              <a:rPr lang="ru-RU" alt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отметки  выпускника за 9 класс.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632" y="89298"/>
            <a:ext cx="5886450" cy="320601"/>
          </a:xfrm>
        </p:spPr>
        <p:txBody>
          <a:bodyPr tIns="12700"/>
          <a:lstStyle/>
          <a:p>
            <a:pPr marL="12700" indent="600075" eaLnBrk="1" hangingPunct="1">
              <a:spcBef>
                <a:spcPts val="100"/>
              </a:spcBef>
            </a:pPr>
            <a:endParaRPr lang="ru-RU" alt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7051" y="582217"/>
            <a:ext cx="8029575" cy="3022751"/>
          </a:xfrm>
          <a:prstGeom prst="rect">
            <a:avLst/>
          </a:prstGeom>
        </p:spPr>
        <p:txBody>
          <a:bodyPr lIns="0" tIns="13335" rIns="0" bIns="0">
            <a:spAutoFit/>
          </a:bodyPr>
          <a:lstStyle>
            <a:lvl1pPr marL="23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lnSpc>
                <a:spcPts val="3363"/>
              </a:lnSpc>
              <a:spcBef>
                <a:spcPts val="100"/>
              </a:spcBef>
              <a:buSzPct val="96000"/>
              <a:buFont typeface="Wingdings" pitchFamily="2" charset="2"/>
              <a:buChar char=""/>
            </a:pPr>
            <a:r>
              <a:rPr lang="ru-RU" altLang="ru-RU" sz="2200" dirty="0" smtClean="0">
                <a:latin typeface="Times New Roman" pitchFamily="18" charset="0"/>
                <a:cs typeface="Times New Roman" pitchFamily="18" charset="0"/>
              </a:rPr>
              <a:t>Аттестат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об основном общем образовании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 отличием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и приложение к нему выдаются  выпускникам 9 класса, завершившим обучение по  образовательным программам основного общего  образования, успешно прошедшим  государственную итоговую аттестацию и имеющим </a:t>
            </a:r>
            <a:r>
              <a:rPr lang="ru-RU" altLang="ru-RU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итоговые отметки 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"отлично" по всем учебным  предметам учебного плана, </a:t>
            </a:r>
            <a:r>
              <a:rPr lang="ru-RU" altLang="ru-RU" sz="2200" dirty="0" err="1">
                <a:latin typeface="Times New Roman" pitchFamily="18" charset="0"/>
                <a:cs typeface="Times New Roman" pitchFamily="18" charset="0"/>
              </a:rPr>
              <a:t>изучавшимся</a:t>
            </a:r>
            <a:r>
              <a:rPr lang="ru-RU" altLang="ru-RU" sz="2200" dirty="0">
                <a:latin typeface="Times New Roman" pitchFamily="18" charset="0"/>
                <a:cs typeface="Times New Roman" pitchFamily="18" charset="0"/>
              </a:rPr>
              <a:t> на уровне  основного общего образования.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9151" y="4849416"/>
            <a:ext cx="155575" cy="141064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fontAlgn="auto">
              <a:lnSpc>
                <a:spcPts val="11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68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7308304" y="4155926"/>
            <a:ext cx="1835697" cy="98757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3798" name="object 6"/>
          <p:cNvSpPr>
            <a:spLocks noChangeArrowheads="1"/>
          </p:cNvSpPr>
          <p:nvPr/>
        </p:nvSpPr>
        <p:spPr bwMode="auto">
          <a:xfrm>
            <a:off x="3175" y="89298"/>
            <a:ext cx="1524000" cy="49291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95486"/>
            <a:ext cx="8458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Итоговое собеседование проводится ежегодно по текстам, темам и заданиям, сформированным </a:t>
            </a:r>
            <a:r>
              <a:rPr lang="ru-RU" sz="2400" spc="-10" dirty="0" err="1">
                <a:latin typeface="Times New Roman"/>
                <a:cs typeface="Times New Roman"/>
              </a:rPr>
              <a:t>Рособрнадзором</a:t>
            </a:r>
            <a:r>
              <a:rPr lang="ru-RU" sz="2400" spc="-10" dirty="0">
                <a:latin typeface="Times New Roman"/>
                <a:cs typeface="Times New Roman"/>
              </a:rPr>
              <a:t>, во вторую среду февраля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 smtClean="0">
                <a:latin typeface="Times New Roman"/>
                <a:cs typeface="Times New Roman"/>
              </a:rPr>
              <a:t>(</a:t>
            </a:r>
            <a:r>
              <a:rPr lang="ru-RU" sz="2400" b="1" spc="-10" dirty="0" smtClean="0">
                <a:latin typeface="Times New Roman"/>
                <a:cs typeface="Times New Roman"/>
              </a:rPr>
              <a:t>8 </a:t>
            </a:r>
            <a:r>
              <a:rPr lang="ru-RU" sz="2400" b="1" spc="-10" dirty="0">
                <a:latin typeface="Times New Roman"/>
                <a:cs typeface="Times New Roman"/>
              </a:rPr>
              <a:t>февраля </a:t>
            </a:r>
            <a:r>
              <a:rPr lang="ru-RU" sz="2400" b="1" spc="-10" dirty="0" smtClean="0">
                <a:latin typeface="Times New Roman"/>
                <a:cs typeface="Times New Roman"/>
              </a:rPr>
              <a:t>2023 </a:t>
            </a:r>
            <a:r>
              <a:rPr lang="ru-RU" sz="2400" b="1" spc="-10" dirty="0">
                <a:latin typeface="Times New Roman"/>
                <a:cs typeface="Times New Roman"/>
              </a:rPr>
              <a:t>г.</a:t>
            </a:r>
            <a:r>
              <a:rPr lang="ru-RU" sz="2400" spc="-10" dirty="0">
                <a:latin typeface="Times New Roman"/>
                <a:cs typeface="Times New Roman"/>
              </a:rPr>
              <a:t>)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19431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Продолжительность проведения итогового собеседования для каждого участника ИС - </a:t>
            </a:r>
            <a:r>
              <a:rPr lang="ru-RU" sz="2400" b="1" spc="-10" dirty="0">
                <a:latin typeface="Times New Roman"/>
                <a:cs typeface="Times New Roman"/>
              </a:rPr>
              <a:t>не более 15 минут.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Для участников ИС с ОВЗ, детей-инвалидов и инвалидов продолжительность проведения ИС увеличивается </a:t>
            </a:r>
            <a:r>
              <a:rPr lang="ru-RU" sz="2400" b="1" spc="-10" dirty="0">
                <a:latin typeface="Times New Roman"/>
                <a:cs typeface="Times New Roman"/>
              </a:rPr>
              <a:t>на 30 минут</a:t>
            </a:r>
            <a:r>
              <a:rPr lang="ru-RU" sz="2400" spc="-10" dirty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3400" y="4057651"/>
            <a:ext cx="7924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spc="-10" dirty="0">
                <a:latin typeface="Times New Roman"/>
                <a:cs typeface="Times New Roman"/>
              </a:rPr>
              <a:t>Итоговое собеседование начинается в 09.00 часов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30852" y="123478"/>
            <a:ext cx="8534400" cy="3241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6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spc="-10" dirty="0">
                <a:latin typeface="Times New Roman"/>
                <a:cs typeface="Times New Roman"/>
              </a:rPr>
              <a:t>Собеседование (допуск к ОГЭ) включает в себя: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tabLst>
                <a:tab pos="182880" algn="l"/>
              </a:tabLst>
              <a:defRPr/>
            </a:pPr>
            <a:endParaRPr lang="ru-RU" sz="2800" spc="-10" dirty="0">
              <a:latin typeface="Times New Roman"/>
              <a:cs typeface="Times New Roman"/>
            </a:endParaRP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800" spc="-10" dirty="0">
                <a:latin typeface="Times New Roman"/>
                <a:cs typeface="Times New Roman"/>
              </a:rPr>
              <a:t> </a:t>
            </a:r>
            <a:r>
              <a:rPr lang="ru-RU" sz="2600" spc="-10" dirty="0">
                <a:latin typeface="Times New Roman"/>
                <a:cs typeface="Times New Roman"/>
              </a:rPr>
              <a:t>Выразительно прочитать текст;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600" spc="-10" dirty="0">
                <a:latin typeface="Times New Roman"/>
                <a:cs typeface="Times New Roman"/>
              </a:rPr>
              <a:t> Пересказать прочитанное с интеграцией цитаты;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600" spc="-10" dirty="0">
                <a:latin typeface="Times New Roman"/>
                <a:cs typeface="Times New Roman"/>
              </a:rPr>
              <a:t> Построить монологическое высказывание с опорой на  предложенный план;</a:t>
            </a:r>
          </a:p>
          <a:p>
            <a:pPr marL="1270" fontAlgn="auto">
              <a:spcBef>
                <a:spcPts val="400"/>
              </a:spcBef>
              <a:spcAft>
                <a:spcPts val="0"/>
              </a:spcAft>
              <a:buSzPct val="120000"/>
              <a:buFont typeface="Wingdings" pitchFamily="2" charset="2"/>
              <a:buChar char="ü"/>
              <a:tabLst>
                <a:tab pos="182880" algn="l"/>
              </a:tabLst>
              <a:defRPr/>
            </a:pPr>
            <a:r>
              <a:rPr lang="ru-RU" sz="2600" spc="-10" dirty="0">
                <a:latin typeface="Times New Roman"/>
                <a:cs typeface="Times New Roman"/>
              </a:rPr>
              <a:t> Принять участие в диалоге на выбранную тему.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3200400"/>
            <a:ext cx="8382000" cy="1569660"/>
          </a:xfrm>
          <a:prstGeom prst="rect">
            <a:avLst/>
          </a:prstGeom>
        </p:spPr>
        <p:txBody>
          <a:bodyPr>
            <a:spAutoFit/>
          </a:bodyPr>
          <a:lstStyle>
            <a:lvl1pPr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52400" algn="l"/>
              </a:tabLs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Собеседование оценивается по системе: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ЗАЧЕТ</a:t>
            </a: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alt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НЕЗАЧЕТ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Если испытуемый набрал более 10 баллов, ему ставится отметка «ЗАЧЕТ»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123478"/>
            <a:ext cx="8077200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b="1" spc="-10" dirty="0">
                <a:latin typeface="Times New Roman"/>
                <a:cs typeface="Times New Roman"/>
              </a:rPr>
              <a:t>В день проведения </a:t>
            </a:r>
            <a:r>
              <a:rPr lang="ru-RU" sz="2600" spc="-10" dirty="0">
                <a:latin typeface="Times New Roman"/>
                <a:cs typeface="Times New Roman"/>
              </a:rPr>
              <a:t>ИС участникам ИС и лицам, привлеченным к его проведению, </a:t>
            </a:r>
            <a:r>
              <a:rPr lang="ru-RU" sz="2600" b="1" spc="-10" dirty="0">
                <a:latin typeface="Times New Roman"/>
                <a:cs typeface="Times New Roman"/>
              </a:rPr>
              <a:t>запрещается иметь при себе</a:t>
            </a:r>
            <a:r>
              <a:rPr lang="ru-RU" sz="2600" spc="-10" dirty="0">
                <a:latin typeface="Times New Roman"/>
                <a:cs typeface="Times New Roman"/>
              </a:rPr>
              <a:t> и использовать </a:t>
            </a:r>
            <a:r>
              <a:rPr lang="ru-RU" sz="2600" b="1" spc="-10" dirty="0">
                <a:latin typeface="Times New Roman"/>
                <a:cs typeface="Times New Roman"/>
              </a:rPr>
              <a:t>средства связи</a:t>
            </a:r>
            <a:r>
              <a:rPr lang="ru-RU" sz="2600" spc="-10" dirty="0">
                <a:latin typeface="Times New Roman"/>
                <a:cs typeface="Times New Roman"/>
              </a:rPr>
              <a:t>, фото-, аудио- видеоаппаратуру, </a:t>
            </a:r>
            <a:r>
              <a:rPr lang="ru-RU" sz="2600" b="1" spc="-10" dirty="0">
                <a:latin typeface="Times New Roman"/>
                <a:cs typeface="Times New Roman"/>
              </a:rPr>
              <a:t>справочные материалы, письменные заметки </a:t>
            </a:r>
            <a:r>
              <a:rPr lang="ru-RU" sz="2600" spc="-10" dirty="0">
                <a:latin typeface="Times New Roman"/>
                <a:cs typeface="Times New Roman"/>
              </a:rPr>
              <a:t>и иные средства хранения и передачи информации.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1000" y="2488407"/>
            <a:ext cx="86868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" dirty="0">
                <a:latin typeface="Times New Roman"/>
                <a:cs typeface="Times New Roman"/>
              </a:rPr>
              <a:t>На рабочем столе </a:t>
            </a:r>
            <a:r>
              <a:rPr lang="ru-RU" sz="2400" spc="-10" dirty="0">
                <a:latin typeface="Times New Roman"/>
                <a:cs typeface="Times New Roman"/>
              </a:rPr>
              <a:t>участника ИС в аудитории проведения ИС помимо текстов, тем и заданий ИС могут находиться: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ручка;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документ, удостоверяющий личность;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лекарственные средства (при необходимости);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      специальные технические средства (для участников с ОВЗ).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8600" y="342900"/>
            <a:ext cx="86106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-10" dirty="0">
                <a:latin typeface="Times New Roman"/>
                <a:cs typeface="Times New Roman"/>
              </a:rPr>
              <a:t>Повторно</a:t>
            </a:r>
            <a:r>
              <a:rPr lang="ru-RU" sz="2400" spc="-10" dirty="0">
                <a:latin typeface="Times New Roman"/>
                <a:cs typeface="Times New Roman"/>
              </a:rPr>
              <a:t> допускаются к ИС </a:t>
            </a:r>
            <a:r>
              <a:rPr lang="ru-RU" sz="2400" b="1" spc="-10" dirty="0">
                <a:latin typeface="Times New Roman"/>
                <a:cs typeface="Times New Roman"/>
              </a:rPr>
              <a:t>в дополнительные сроки </a:t>
            </a:r>
            <a:r>
              <a:rPr lang="ru-RU" sz="2400" spc="-10" dirty="0">
                <a:latin typeface="Times New Roman"/>
                <a:cs typeface="Times New Roman"/>
              </a:rPr>
              <a:t>в текущем учебном году следующие обучающиеся, экстерны: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1. получившие по ИС «незачет»;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2. не явившиеся на ИС по уважительным причинам (болезнь или иные обстоятельства), </a:t>
            </a:r>
            <a:r>
              <a:rPr lang="ru-RU" sz="2400" b="1" spc="-10" dirty="0">
                <a:latin typeface="Times New Roman"/>
                <a:cs typeface="Times New Roman"/>
              </a:rPr>
              <a:t>подтвержденным документально</a:t>
            </a:r>
            <a:r>
              <a:rPr lang="ru-RU" sz="2400" spc="-10" dirty="0">
                <a:latin typeface="Times New Roman"/>
                <a:cs typeface="Times New Roman"/>
              </a:rPr>
              <a:t>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3. не завершившие ИС по уважительным причинам (болезнь или иные обстоятельства), подтвержденным документально;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spc="-10" dirty="0">
                <a:latin typeface="Times New Roman"/>
                <a:cs typeface="Times New Roman"/>
              </a:rPr>
              <a:t>   4. удаленные с ИС за нарушение Порядка.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latin typeface="+mn-lt"/>
                <a:cs typeface="+mn-cs"/>
              </a:rPr>
              <a:t> </a:t>
            </a:r>
            <a:r>
              <a:rPr lang="ru-RU" sz="2400" b="1" i="1" u="sng" dirty="0">
                <a:latin typeface="+mn-lt"/>
                <a:cs typeface="+mn-cs"/>
              </a:rPr>
              <a:t>!!!!! 2, 3, 4 допускаются решением педсовета и все 4 категории по согласованию с ГЭК !!!!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2"/>
          <p:cNvSpPr>
            <a:spLocks noChangeArrowheads="1"/>
          </p:cNvSpPr>
          <p:nvPr/>
        </p:nvSpPr>
        <p:spPr bwMode="auto">
          <a:xfrm>
            <a:off x="2359026" y="1976438"/>
            <a:ext cx="4164013" cy="74056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19" name="object 3"/>
          <p:cNvSpPr>
            <a:spLocks noChangeArrowheads="1"/>
          </p:cNvSpPr>
          <p:nvPr/>
        </p:nvSpPr>
        <p:spPr bwMode="auto">
          <a:xfrm>
            <a:off x="804864" y="239316"/>
            <a:ext cx="7272337" cy="178712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0" name="object 4"/>
          <p:cNvSpPr>
            <a:spLocks noChangeArrowheads="1"/>
          </p:cNvSpPr>
          <p:nvPr/>
        </p:nvSpPr>
        <p:spPr bwMode="auto">
          <a:xfrm>
            <a:off x="1174750" y="502444"/>
            <a:ext cx="7285038" cy="184189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5" name="object 5"/>
          <p:cNvSpPr txBox="1"/>
          <p:nvPr/>
        </p:nvSpPr>
        <p:spPr>
          <a:xfrm>
            <a:off x="1763688" y="391717"/>
            <a:ext cx="5607075" cy="1910010"/>
          </a:xfrm>
          <a:prstGeom prst="rect">
            <a:avLst/>
          </a:prstGeom>
        </p:spPr>
        <p:txBody>
          <a:bodyPr wrap="square" lIns="0" tIns="10160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7000"/>
              </a:lnSpc>
              <a:spcBef>
                <a:spcPts val="800"/>
              </a:spcBef>
            </a:pPr>
            <a:r>
              <a:rPr lang="ru-RU" altLang="ru-RU" sz="4500" b="1" dirty="0">
                <a:latin typeface="Times New Roman" pitchFamily="18" charset="0"/>
                <a:cs typeface="Times New Roman" pitchFamily="18" charset="0"/>
              </a:rPr>
              <a:t>Формы проведения  государственной  итоговой  аттестации</a:t>
            </a:r>
            <a:endParaRPr lang="ru-RU" altLang="ru-RU" sz="4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2" name="object 6"/>
          <p:cNvSpPr>
            <a:spLocks noChangeArrowheads="1"/>
          </p:cNvSpPr>
          <p:nvPr/>
        </p:nvSpPr>
        <p:spPr bwMode="auto">
          <a:xfrm>
            <a:off x="639763" y="2701529"/>
            <a:ext cx="3467100" cy="167401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3" name="object 7"/>
          <p:cNvSpPr>
            <a:spLocks noChangeArrowheads="1"/>
          </p:cNvSpPr>
          <p:nvPr/>
        </p:nvSpPr>
        <p:spPr bwMode="auto">
          <a:xfrm>
            <a:off x="1009650" y="2964657"/>
            <a:ext cx="3479800" cy="168354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object 8"/>
          <p:cNvSpPr txBox="1"/>
          <p:nvPr/>
        </p:nvSpPr>
        <p:spPr>
          <a:xfrm>
            <a:off x="1355726" y="3307556"/>
            <a:ext cx="2790825" cy="1182824"/>
          </a:xfrm>
          <a:prstGeom prst="rect">
            <a:avLst/>
          </a:prstGeom>
        </p:spPr>
        <p:txBody>
          <a:bodyPr lIns="0" tIns="70485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550"/>
              </a:spcBef>
            </a:pPr>
            <a:r>
              <a:rPr lang="ru-RU" alt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Основной  государственный  экзамен – ОГЭ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object 9"/>
          <p:cNvSpPr>
            <a:spLocks noChangeArrowheads="1"/>
          </p:cNvSpPr>
          <p:nvPr/>
        </p:nvSpPr>
        <p:spPr bwMode="auto">
          <a:xfrm>
            <a:off x="4775200" y="2701529"/>
            <a:ext cx="3467100" cy="1674019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9226" name="object 10"/>
          <p:cNvSpPr>
            <a:spLocks noChangeArrowheads="1"/>
          </p:cNvSpPr>
          <p:nvPr/>
        </p:nvSpPr>
        <p:spPr bwMode="auto">
          <a:xfrm>
            <a:off x="5145088" y="2964657"/>
            <a:ext cx="3479800" cy="1683544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1" name="object 11"/>
          <p:cNvSpPr txBox="1"/>
          <p:nvPr/>
        </p:nvSpPr>
        <p:spPr>
          <a:xfrm>
            <a:off x="5470525" y="3307556"/>
            <a:ext cx="2833688" cy="1182824"/>
          </a:xfrm>
          <a:prstGeom prst="rect">
            <a:avLst/>
          </a:prstGeom>
        </p:spPr>
        <p:txBody>
          <a:bodyPr lIns="0" tIns="70485" rIns="0" bIns="0">
            <a:spAutoFit/>
          </a:bodyPr>
          <a:lstStyle>
            <a:lvl1pPr marL="111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86000"/>
              </a:lnSpc>
              <a:spcBef>
                <a:spcPts val="550"/>
              </a:spcBef>
            </a:pPr>
            <a:r>
              <a:rPr lang="ru-RU" altLang="ru-RU" sz="2800" b="1">
                <a:solidFill>
                  <a:srgbClr val="240AE4"/>
                </a:solidFill>
                <a:latin typeface="Times New Roman" pitchFamily="18" charset="0"/>
                <a:cs typeface="Times New Roman" pitchFamily="18" charset="0"/>
              </a:rPr>
              <a:t>Государственный  выпускной  экзамен - ГВЭ</a:t>
            </a:r>
            <a:endParaRPr lang="ru-RU" alt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04238" y="4811316"/>
            <a:ext cx="101600" cy="197490"/>
          </a:xfrm>
          <a:prstGeom prst="rect">
            <a:avLst/>
          </a:prstGeom>
        </p:spPr>
        <p:txBody>
          <a:bodyPr lIns="0" tIns="12700" rIns="0" bIns="0">
            <a:spAutoFit/>
          </a:bodyPr>
          <a:lstStyle/>
          <a:p>
            <a:pPr marL="12700" fontAlgn="auto">
              <a:spcBef>
                <a:spcPts val="100"/>
              </a:spcBef>
              <a:spcAft>
                <a:spcPts val="0"/>
              </a:spcAft>
              <a:defRPr/>
            </a:pPr>
            <a:r>
              <a:rPr sz="1200" spc="-60" dirty="0">
                <a:solidFill>
                  <a:srgbClr val="8B8B8B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bject 2"/>
          <p:cNvSpPr>
            <a:spLocks noChangeArrowheads="1"/>
          </p:cNvSpPr>
          <p:nvPr/>
        </p:nvSpPr>
        <p:spPr bwMode="auto">
          <a:xfrm>
            <a:off x="1588" y="1191"/>
            <a:ext cx="9142412" cy="5142309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39900" y="20242"/>
            <a:ext cx="5797550" cy="566822"/>
          </a:xfrm>
        </p:spPr>
        <p:txBody>
          <a:bodyPr tIns="12700" rtlCol="0"/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3600" spc="-5" dirty="0">
                <a:solidFill>
                  <a:srgbClr val="FF0000"/>
                </a:solidFill>
              </a:rPr>
              <a:t>Порядок </a:t>
            </a:r>
            <a:r>
              <a:rPr sz="3600" spc="-25" dirty="0">
                <a:solidFill>
                  <a:srgbClr val="FF0000"/>
                </a:solidFill>
              </a:rPr>
              <a:t>проведения</a:t>
            </a:r>
            <a:r>
              <a:rPr sz="3600" spc="-65" dirty="0">
                <a:solidFill>
                  <a:srgbClr val="FF0000"/>
                </a:solidFill>
              </a:rPr>
              <a:t> </a:t>
            </a:r>
            <a:r>
              <a:rPr sz="3600" spc="-5" dirty="0">
                <a:solidFill>
                  <a:srgbClr val="FF0000"/>
                </a:solidFill>
              </a:rPr>
              <a:t>ГИА-9</a:t>
            </a:r>
            <a:endParaRPr sz="3600"/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711201" y="502444"/>
            <a:ext cx="7796213" cy="4381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5" name="object 5"/>
          <p:cNvSpPr>
            <a:spLocks noChangeArrowheads="1"/>
          </p:cNvSpPr>
          <p:nvPr/>
        </p:nvSpPr>
        <p:spPr bwMode="auto">
          <a:xfrm>
            <a:off x="3262314" y="416719"/>
            <a:ext cx="2700337" cy="105966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6" name="object 6"/>
          <p:cNvSpPr>
            <a:spLocks noChangeArrowheads="1"/>
          </p:cNvSpPr>
          <p:nvPr/>
        </p:nvSpPr>
        <p:spPr bwMode="auto">
          <a:xfrm>
            <a:off x="3262314" y="891779"/>
            <a:ext cx="2700337" cy="226219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47" name="object 7"/>
          <p:cNvSpPr>
            <a:spLocks noChangeArrowheads="1"/>
          </p:cNvSpPr>
          <p:nvPr/>
        </p:nvSpPr>
        <p:spPr bwMode="auto">
          <a:xfrm>
            <a:off x="726507" y="523875"/>
            <a:ext cx="7702550" cy="367904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8" name="object 8"/>
          <p:cNvSpPr txBox="1"/>
          <p:nvPr/>
        </p:nvSpPr>
        <p:spPr>
          <a:xfrm>
            <a:off x="755650" y="519113"/>
            <a:ext cx="7704138" cy="474489"/>
          </a:xfrm>
          <a:prstGeom prst="rect">
            <a:avLst/>
          </a:prstGeom>
          <a:ln w="9905">
            <a:solidFill>
              <a:srgbClr val="4A7EBB"/>
            </a:solidFill>
          </a:ln>
        </p:spPr>
        <p:txBody>
          <a:bodyPr lIns="0" tIns="0" rIns="0" bIns="0">
            <a:spAutoFit/>
          </a:bodyPr>
          <a:lstStyle/>
          <a:p>
            <a:pPr algn="ctr" fontAlgn="auto">
              <a:lnSpc>
                <a:spcPts val="371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20</a:t>
            </a:r>
            <a:r>
              <a:rPr lang="ru-RU"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22</a:t>
            </a:r>
            <a:r>
              <a:rPr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/20</a:t>
            </a:r>
            <a:r>
              <a:rPr lang="ru-RU" sz="3200" b="1" spc="-70" dirty="0" smtClean="0">
                <a:solidFill>
                  <a:srgbClr val="333399"/>
                </a:solidFill>
                <a:latin typeface="Georgia"/>
                <a:cs typeface="Georgia"/>
              </a:rPr>
              <a:t>23</a:t>
            </a:r>
            <a:endParaRPr sz="3200" dirty="0">
              <a:latin typeface="Georgia"/>
              <a:cs typeface="Georgia"/>
            </a:endParaRPr>
          </a:p>
        </p:txBody>
      </p:sp>
      <p:sp>
        <p:nvSpPr>
          <p:cNvPr id="10249" name="object 9"/>
          <p:cNvSpPr>
            <a:spLocks noChangeArrowheads="1"/>
          </p:cNvSpPr>
          <p:nvPr/>
        </p:nvSpPr>
        <p:spPr bwMode="auto">
          <a:xfrm>
            <a:off x="2994025" y="1004888"/>
            <a:ext cx="2838450" cy="346472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0" name="object 10"/>
          <p:cNvSpPr>
            <a:spLocks noChangeArrowheads="1"/>
          </p:cNvSpPr>
          <p:nvPr/>
        </p:nvSpPr>
        <p:spPr bwMode="auto">
          <a:xfrm>
            <a:off x="711201" y="1362075"/>
            <a:ext cx="7796213" cy="370285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1" name="object 11"/>
          <p:cNvSpPr>
            <a:spLocks noChangeArrowheads="1"/>
          </p:cNvSpPr>
          <p:nvPr/>
        </p:nvSpPr>
        <p:spPr bwMode="auto">
          <a:xfrm>
            <a:off x="1466851" y="1208485"/>
            <a:ext cx="6391275" cy="173831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2" name="object 12"/>
          <p:cNvSpPr>
            <a:spLocks noChangeArrowheads="1"/>
          </p:cNvSpPr>
          <p:nvPr/>
        </p:nvSpPr>
        <p:spPr bwMode="auto">
          <a:xfrm>
            <a:off x="1466851" y="1684735"/>
            <a:ext cx="6391275" cy="3048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3" name="object 13"/>
          <p:cNvSpPr>
            <a:spLocks noChangeArrowheads="1"/>
          </p:cNvSpPr>
          <p:nvPr/>
        </p:nvSpPr>
        <p:spPr bwMode="auto">
          <a:xfrm>
            <a:off x="758825" y="1381125"/>
            <a:ext cx="7702550" cy="300038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4" name="object 14"/>
          <p:cNvSpPr>
            <a:spLocks noChangeArrowheads="1"/>
          </p:cNvSpPr>
          <p:nvPr/>
        </p:nvSpPr>
        <p:spPr bwMode="auto">
          <a:xfrm>
            <a:off x="755650" y="1378744"/>
            <a:ext cx="7704138" cy="302419"/>
          </a:xfrm>
          <a:custGeom>
            <a:avLst/>
            <a:gdLst>
              <a:gd name="T0" fmla="*/ 0 w 7704455"/>
              <a:gd name="T1" fmla="*/ 0 h 403225"/>
              <a:gd name="T2" fmla="*/ 7704455 w 7704455"/>
              <a:gd name="T3" fmla="*/ 403225 h 403225"/>
            </a:gdLst>
            <a:ahLst/>
            <a:cxnLst/>
            <a:rect l="T0" t="T1" r="T2" b="T3"/>
            <a:pathLst>
              <a:path w="7704455" h="403225">
                <a:moveTo>
                  <a:pt x="0" y="0"/>
                </a:moveTo>
                <a:lnTo>
                  <a:pt x="7704137" y="0"/>
                </a:lnTo>
                <a:lnTo>
                  <a:pt x="7704137" y="402844"/>
                </a:lnTo>
                <a:lnTo>
                  <a:pt x="0" y="402844"/>
                </a:lnTo>
                <a:lnTo>
                  <a:pt x="0" y="0"/>
                </a:lnTo>
                <a:close/>
              </a:path>
            </a:pathLst>
          </a:custGeom>
          <a:noFill/>
          <a:ln w="9906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5" name="object 15"/>
          <p:cNvSpPr>
            <a:spLocks noChangeArrowheads="1"/>
          </p:cNvSpPr>
          <p:nvPr/>
        </p:nvSpPr>
        <p:spPr bwMode="auto">
          <a:xfrm>
            <a:off x="1365251" y="2595562"/>
            <a:ext cx="6532563" cy="1434704"/>
          </a:xfrm>
          <a:custGeom>
            <a:avLst/>
            <a:gdLst>
              <a:gd name="T0" fmla="*/ 0 w 6532880"/>
              <a:gd name="T1" fmla="*/ 0 h 1912620"/>
              <a:gd name="T2" fmla="*/ 6532880 w 6532880"/>
              <a:gd name="T3" fmla="*/ 1912620 h 1912620"/>
            </a:gdLst>
            <a:ahLst/>
            <a:cxnLst/>
            <a:rect l="T0" t="T1" r="T2" b="T3"/>
            <a:pathLst>
              <a:path w="6532880" h="1912620">
                <a:moveTo>
                  <a:pt x="0" y="0"/>
                </a:moveTo>
                <a:lnTo>
                  <a:pt x="6532626" y="0"/>
                </a:lnTo>
                <a:lnTo>
                  <a:pt x="6532626" y="1912620"/>
                </a:lnTo>
                <a:lnTo>
                  <a:pt x="0" y="1912620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0256" name="object 16"/>
          <p:cNvSpPr>
            <a:spLocks noChangeArrowheads="1"/>
          </p:cNvSpPr>
          <p:nvPr/>
        </p:nvSpPr>
        <p:spPr bwMode="auto">
          <a:xfrm>
            <a:off x="1365251" y="2163366"/>
            <a:ext cx="6532563" cy="313134"/>
          </a:xfrm>
          <a:custGeom>
            <a:avLst/>
            <a:gdLst>
              <a:gd name="T0" fmla="*/ 0 w 6532880"/>
              <a:gd name="T1" fmla="*/ 0 h 417829"/>
              <a:gd name="T2" fmla="*/ 6532880 w 6532880"/>
              <a:gd name="T3" fmla="*/ 417829 h 417829"/>
            </a:gdLst>
            <a:ahLst/>
            <a:cxnLst/>
            <a:rect l="T0" t="T1" r="T2" b="T3"/>
            <a:pathLst>
              <a:path w="6532880" h="417829">
                <a:moveTo>
                  <a:pt x="0" y="0"/>
                </a:moveTo>
                <a:lnTo>
                  <a:pt x="6532308" y="0"/>
                </a:lnTo>
                <a:lnTo>
                  <a:pt x="6532308" y="417258"/>
                </a:lnTo>
                <a:lnTo>
                  <a:pt x="0" y="417258"/>
                </a:lnTo>
                <a:lnTo>
                  <a:pt x="0" y="0"/>
                </a:lnTo>
                <a:close/>
              </a:path>
            </a:pathLst>
          </a:custGeom>
          <a:solidFill>
            <a:srgbClr val="B9CDE5">
              <a:alpha val="3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8" name="object 18"/>
          <p:cNvSpPr txBox="1"/>
          <p:nvPr/>
        </p:nvSpPr>
        <p:spPr>
          <a:xfrm>
            <a:off x="304800" y="1297781"/>
            <a:ext cx="8610600" cy="3348353"/>
          </a:xfrm>
          <a:prstGeom prst="rect">
            <a:avLst/>
          </a:prstGeom>
        </p:spPr>
        <p:txBody>
          <a:bodyPr lIns="0" tIns="13970" rIns="0" bIns="0">
            <a:spAutoFit/>
          </a:bodyPr>
          <a:lstStyle>
            <a:lvl1pPr marL="9382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13"/>
              </a:spcBef>
            </a:pPr>
            <a:r>
              <a:rPr lang="ru-RU" altLang="ru-RU" sz="32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Обязательные предметы:  </a:t>
            </a:r>
          </a:p>
          <a:p>
            <a:pPr algn="ctr">
              <a:spcBef>
                <a:spcPts val="113"/>
              </a:spcBef>
            </a:pPr>
            <a:r>
              <a:rPr lang="ru-RU" altLang="ru-RU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русский язык и </a:t>
            </a:r>
          </a:p>
          <a:p>
            <a:pPr algn="ctr">
              <a:spcBef>
                <a:spcPts val="113"/>
              </a:spcBef>
            </a:pPr>
            <a:r>
              <a:rPr lang="ru-RU" altLang="ru-RU" sz="3200" b="1" i="1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altLang="ru-RU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</a:pPr>
            <a:endParaRPr lang="ru-RU" altLang="ru-RU" sz="1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300"/>
              </a:spcBef>
            </a:pPr>
            <a:r>
              <a:rPr lang="ru-RU" altLang="ru-RU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предмета по выбору</a:t>
            </a:r>
          </a:p>
          <a:p>
            <a:pPr algn="ctr">
              <a:spcBef>
                <a:spcPts val="25"/>
              </a:spcBef>
            </a:pPr>
            <a:r>
              <a:rPr lang="ru-RU" altLang="ru-RU" sz="2400" dirty="0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(физика, химия, биология, история, обществознание, география, информатика,  иностранные языки, литература)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GE-2020_25_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OGE-2020_25_09</Template>
  <TotalTime>177</TotalTime>
  <Words>1457</Words>
  <Application>Microsoft Office PowerPoint</Application>
  <PresentationFormat>Экран (16:9)</PresentationFormat>
  <Paragraphs>200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OGE-2020_25_09</vt:lpstr>
      <vt:lpstr>Презентация PowerPoint</vt:lpstr>
      <vt:lpstr>Нормативная база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проведения ГИА-9</vt:lpstr>
      <vt:lpstr>Презентация PowerPoint</vt:lpstr>
      <vt:lpstr>Время начала экзаменов в 10.00 часов</vt:lpstr>
      <vt:lpstr>Порядок проведения государственной итоговой  аттестации по образовательным программам 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Порядок проведения государственной  итоговой аттестации по образовательным  программам основного общего образования</vt:lpstr>
      <vt:lpstr>Утверждение, изменение и (или) аннулирование  результатов государственной итоговой аттестации</vt:lpstr>
      <vt:lpstr>Интерпретация результатов выполнения  экзаменационных работ для проведения в  2023 году основного государственного экзамена  (ОГЭ)</vt:lpstr>
      <vt:lpstr>ШКАЛА ОГЭ 2023год</vt:lpstr>
      <vt:lpstr>ШКАЛА ОГЭ 2023год</vt:lpstr>
      <vt:lpstr>ШКАЛА ОГЭ 2023год</vt:lpstr>
      <vt:lpstr>ШКАЛА ОГЭ 2023год</vt:lpstr>
      <vt:lpstr>ШКАЛА ОГЭ 2023год</vt:lpstr>
      <vt:lpstr>Презентация PowerPoint</vt:lpstr>
      <vt:lpstr>Презентация PowerPoint</vt:lpstr>
      <vt:lpstr>Презентация PowerPoint</vt:lpstr>
      <vt:lpstr>Утверждение, изменение и (или) аннулирование  результатов государственной итоговой аттестации</vt:lpstr>
      <vt:lpstr>Прием и рассмотрение апелляций</vt:lpstr>
      <vt:lpstr>Презентация PowerPoint</vt:lpstr>
      <vt:lpstr>Утверждение, изменение и (или) аннулирование  результатов государственной итоговой аттестации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Белявская Юлия В.</dc:creator>
  <cp:lastModifiedBy>Белявская Юлия В.</cp:lastModifiedBy>
  <cp:revision>14</cp:revision>
  <cp:lastPrinted>2019-11-16T07:04:39Z</cp:lastPrinted>
  <dcterms:created xsi:type="dcterms:W3CDTF">2019-11-16T06:50:16Z</dcterms:created>
  <dcterms:modified xsi:type="dcterms:W3CDTF">2022-11-21T12:27:57Z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2018-09-24T00:00:00Z</vt:filetime>
  </property>
  <property fmtid="{D5CDD505-2E9C-101B-9397-08002B2CF9AE}" pid="3" name="Creator">
    <vt:lpwstr>Acrobat PDFMaker 11 для PowerPoint</vt:lpwstr>
  </property>
  <property fmtid="{D5CDD505-2E9C-101B-9397-08002B2CF9AE}" pid="4" name="LastSaved">
    <vt:filetime>2018-10-23T00:00:00Z</vt:filetime>
  </property>
</Properties>
</file>