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3" r:id="rId2"/>
    <p:sldId id="388" r:id="rId3"/>
    <p:sldId id="402" r:id="rId4"/>
    <p:sldId id="390" r:id="rId5"/>
    <p:sldId id="391" r:id="rId6"/>
    <p:sldId id="394" r:id="rId7"/>
    <p:sldId id="407" r:id="rId8"/>
    <p:sldId id="413" r:id="rId9"/>
    <p:sldId id="393" r:id="rId10"/>
    <p:sldId id="395" r:id="rId11"/>
    <p:sldId id="397" r:id="rId12"/>
    <p:sldId id="398" r:id="rId13"/>
    <p:sldId id="399" r:id="rId14"/>
    <p:sldId id="411" r:id="rId15"/>
    <p:sldId id="412" r:id="rId16"/>
    <p:sldId id="414" r:id="rId17"/>
    <p:sldId id="381" r:id="rId18"/>
    <p:sldId id="382" r:id="rId19"/>
    <p:sldId id="383" r:id="rId20"/>
    <p:sldId id="408" r:id="rId21"/>
    <p:sldId id="410" r:id="rId22"/>
    <p:sldId id="409" r:id="rId23"/>
    <p:sldId id="385" r:id="rId24"/>
    <p:sldId id="36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E0000"/>
    <a:srgbClr val="000066"/>
    <a:srgbClr val="B1C4ED"/>
    <a:srgbClr val="BBE0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4B24B16-D139-4D5E-A675-356DF7A4FFE9}" type="datetimeFigureOut">
              <a:rPr lang="ru-RU" altLang="ru-RU"/>
              <a:pPr>
                <a:defRPr/>
              </a:pPr>
              <a:t>08.02.2024</a:t>
            </a:fld>
            <a:endParaRPr lang="ru-RU" alt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80C3715-E3D4-4EF6-A60A-4FB163A58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693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A68EC-E413-4EF5-80B4-FEB3C91AED5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6262-539B-4F32-8EA2-B9ADAB0EE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9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6262-539B-4F32-8EA2-B9ADAB0EE2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2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C9BC-CA27-46B9-A6B9-26E151AB4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D92E-FEE7-4958-82B5-6C03CCC3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22E0-6E0B-41BC-AD65-5288C877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95DB-91C2-4811-AC56-CE4C47464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F0D4-EE77-4832-A55D-DB396E2C8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F729-6E8B-4395-A8C6-CE8B31CD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24B6-27CB-400F-AE52-929A257BE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AF5C-FB99-4D07-B32F-E1A1B8424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AEC3-1642-4FDB-9D22-1FB6C1606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7039-A326-4FCA-94EA-0CC9DE6C1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4F71-34E2-49B6-AE2E-6E57AA7E7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B84CC7-6F9C-4151-8B9C-74FCA8697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422.spb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692698"/>
            <a:ext cx="6400800" cy="2170113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Первый раз </a:t>
            </a:r>
            <a:b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первый класс!</a:t>
            </a:r>
          </a:p>
        </p:txBody>
      </p:sp>
      <p:pic>
        <p:nvPicPr>
          <p:cNvPr id="3075" name="Picture 8" descr="H:\Documents and Settings\Администратор\Рабочий стол\новые презентации\ребёнок.jpg"/>
          <p:cNvPicPr>
            <a:picLocks noChangeAspect="1" noChangeArrowheads="1"/>
          </p:cNvPicPr>
          <p:nvPr/>
        </p:nvPicPr>
        <p:blipFill rotWithShape="1">
          <a:blip r:embed="rId2" cstate="print">
            <a:lum/>
            <a:extLst/>
          </a:blip>
          <a:srcRect b="4691"/>
          <a:stretch/>
        </p:blipFill>
        <p:spPr bwMode="auto">
          <a:xfrm>
            <a:off x="1851692" y="2914201"/>
            <a:ext cx="7290486" cy="395995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132142" y="115888"/>
            <a:ext cx="6588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средняя общеобразовательная школа №422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2" y="1172917"/>
            <a:ext cx="2585063" cy="193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" y="504691"/>
            <a:ext cx="1456947" cy="1070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5" y="260349"/>
            <a:ext cx="7793037" cy="1873251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9E0000"/>
                </a:solidFill>
                <a:latin typeface="Times New Roman" pitchFamily="18" charset="0"/>
              </a:rPr>
              <a:t>Документы, необходимые для зачисления ребенка </a:t>
            </a:r>
            <a:br>
              <a:rPr lang="ru-RU" altLang="ru-RU" sz="4000" b="1" dirty="0" smtClean="0">
                <a:solidFill>
                  <a:srgbClr val="9E0000"/>
                </a:solidFill>
                <a:latin typeface="Times New Roman" pitchFamily="18" charset="0"/>
              </a:rPr>
            </a:br>
            <a:r>
              <a:rPr lang="ru-RU" altLang="ru-RU" sz="4000" b="1" dirty="0" smtClean="0">
                <a:solidFill>
                  <a:srgbClr val="9E0000"/>
                </a:solidFill>
                <a:latin typeface="Times New Roman" pitchFamily="18" charset="0"/>
              </a:rPr>
              <a:t>в первый класс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143125"/>
            <a:ext cx="8415536" cy="4165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ребенка;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или по месту пребывания на закрепленной территории (Ф-8, Ф-3, Ф-9) или документ, содержащий такие сведения;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зачисления;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Разрешение о приеме ребенка до достижения им возраста шести лет и шести месяцев или после достижения возраста восьми лет;</a:t>
            </a:r>
          </a:p>
          <a:p>
            <a:pPr eaLnBrk="1" hangingPunct="1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4" y="981076"/>
            <a:ext cx="8785225" cy="115252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alt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или об отказе в приеме в первый класс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92" y="2349502"/>
            <a:ext cx="8785225" cy="42481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приказом в течение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рабочих дней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завершения приема заявлений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приеме на обучение в первый класс.</a:t>
            </a:r>
          </a:p>
          <a:p>
            <a:pPr>
              <a:lnSpc>
                <a:spcPct val="9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39160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Основаниями для отказа в приеме документов являются: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обращение лица, не относящегося к категории заявителей;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подача заявления в период, отличающийся от периода предоставления услуги;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непредоставление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образовательную организацию документов, необходимых для получения услуги;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отсутствие свободных мест в образовательной организации;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 но не позже достижения ими возраста восьми лет.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При получении</a:t>
            </a:r>
            <a:r>
              <a:rPr lang="ru-RU" sz="2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родителями (законными представителями) </a:t>
            </a:r>
            <a:r>
              <a:rPr lang="ru-RU" sz="26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уведомлений об отказе в зачислении во все выбранные образовательные организации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родитель (законный представитель) может обратиться: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отдел образования и молодежной политики администрации Кронштадтского района Санкт-Петербурга, для получения информации о наличии свободных мест в образовательных организациях;</a:t>
            </a:r>
          </a:p>
          <a:p>
            <a:pPr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 конфликтную комиссию при отделе образования и молодежной политики администрации Кронштадтского района Санкт-Петербурга для решения спорных вопросов при определении образовательной программы и (или) выбора общеобразовательной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58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7864" y="1412781"/>
            <a:ext cx="5438978" cy="386008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Low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200" b="1" dirty="0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Захарова Ирина Сергеевна</a:t>
            </a:r>
            <a:endParaRPr lang="ru-RU" sz="32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28817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набирающие 1-е классы </a:t>
            </a:r>
            <a:endParaRPr lang="ru-RU" sz="2800" b="1" dirty="0" smtClean="0">
              <a:solidFill>
                <a:srgbClr val="00206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2" name="AutoShape 2" descr="https://mail.rambler.ru/r/view/INBOX/25413?cache_id=3208417006&amp;part_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rambler.ru/r/view/INBOX/25413?cache_id=3208417006&amp;part_id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ail.rambler.ru/r/view/INBOX/25413?cache_id=3208417006&amp;part_id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\\DC\_HD1$\n.a.plekhanova\Desktop\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6" y="1484784"/>
            <a:ext cx="2927158" cy="4386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9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7864" y="1412781"/>
            <a:ext cx="5438978" cy="386008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Low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200" b="1" dirty="0" err="1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Хужина</a:t>
            </a:r>
            <a:r>
              <a:rPr lang="ru-RU" sz="4200" b="1" dirty="0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Гульнара </a:t>
            </a:r>
            <a:r>
              <a:rPr lang="ru-RU" sz="4200" b="1" dirty="0" err="1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Алфировна</a:t>
            </a:r>
            <a:endParaRPr lang="ru-RU" sz="32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28817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набирающие 1-е классы </a:t>
            </a:r>
            <a:endParaRPr lang="ru-RU" sz="2800" b="1" dirty="0" smtClean="0">
              <a:solidFill>
                <a:srgbClr val="00206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pic>
        <p:nvPicPr>
          <p:cNvPr id="2" name="Picture 2" descr="\\DC\_HD1$\n.a.plekhanova\Desktop\422_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52328" cy="44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9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7864" y="1412781"/>
            <a:ext cx="5438978" cy="386008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Low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200" b="1" dirty="0" err="1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Комочкова</a:t>
            </a:r>
            <a:r>
              <a:rPr lang="ru-RU" sz="4200" b="1" dirty="0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Людмила Владимировна</a:t>
            </a:r>
            <a:endParaRPr lang="ru-RU" sz="32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28817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набирающие 1-е классы </a:t>
            </a:r>
            <a:endParaRPr lang="ru-RU" sz="2800" b="1" dirty="0" smtClean="0">
              <a:solidFill>
                <a:srgbClr val="002060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pic>
        <p:nvPicPr>
          <p:cNvPr id="3074" name="Picture 2" descr="\\DC\_HD1$\n.a.plekhanova\Desktop\422_2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5" y="1376772"/>
            <a:ext cx="3013544" cy="452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4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00113" y="214315"/>
            <a:ext cx="8424862" cy="1462087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комплект</a:t>
            </a:r>
            <a:br>
              <a:rPr lang="ru-RU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«Школа России» </a:t>
            </a:r>
            <a:r>
              <a:rPr lang="en-US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(научный руководитель А.А. Плешаков)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" y="1879602"/>
            <a:ext cx="4716463" cy="4252913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Комплект построен на современных достижениях педагогической науки и на исключительно ценных значимых традициях отечественной школы. </a:t>
            </a:r>
          </a:p>
          <a:p>
            <a:endParaRPr lang="ru-RU" altLang="ru-RU" sz="2400" b="1" i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Переработанные издания этих учебников дополнены заданиями развивающего характера.</a:t>
            </a:r>
          </a:p>
          <a:p>
            <a:endParaRPr lang="ru-RU" altLang="ru-RU" smtClean="0"/>
          </a:p>
        </p:txBody>
      </p:sp>
      <p:pic>
        <p:nvPicPr>
          <p:cNvPr id="7173" name="Рисунок 2" descr="http://izumrud.ucoz.ru/programmi/um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2204864"/>
            <a:ext cx="4610100" cy="3590925"/>
          </a:xfrm>
          <a:prstGeom prst="rect">
            <a:avLst/>
          </a:prstGeom>
          <a:ln w="57150">
            <a:solidFill>
              <a:srgbClr val="000099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42" y="214315"/>
            <a:ext cx="7793037" cy="1918543"/>
          </a:xfrm>
          <a:extLst/>
        </p:spPr>
        <p:txBody>
          <a:bodyPr/>
          <a:lstStyle/>
          <a:p>
            <a:pPr algn="ctr">
              <a:defRPr/>
            </a:pPr>
            <a:r>
              <a:rPr lang="ru-RU" sz="4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Организация образовательного процесса в 1 классе</a:t>
            </a:r>
            <a:br>
              <a:rPr lang="ru-RU" sz="4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</a:br>
            <a:endParaRPr lang="ru-RU" sz="4000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latin typeface="Constantia" pitchFamily="18" charset="0"/>
              </a:rPr>
              <a:t>            </a:t>
            </a:r>
            <a:r>
              <a:rPr lang="ru-RU" altLang="ru-RU" sz="3000" b="1" i="1" smtClean="0">
                <a:latin typeface="Constantia" pitchFamily="18" charset="0"/>
              </a:rPr>
              <a:t>Учебная нагрузка первоклассника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altLang="ru-RU" sz="2400" b="1" smtClean="0">
                <a:latin typeface="Constantia" pitchFamily="18" charset="0"/>
              </a:rPr>
              <a:t>Занятия в первую смену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altLang="ru-RU" sz="2400" b="1" smtClean="0">
                <a:latin typeface="Constantia" pitchFamily="18" charset="0"/>
              </a:rPr>
              <a:t>Продолжительность учебной недели – 5 дней, учебного года - 33 недели 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altLang="ru-RU" sz="2400" b="1" smtClean="0">
                <a:latin typeface="Constantia" pitchFamily="18" charset="0"/>
              </a:rPr>
              <a:t>Недельная учебная нагрузка – 21 час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altLang="ru-RU" sz="2400" b="1" smtClean="0">
                <a:latin typeface="Constantia" pitchFamily="18" charset="0"/>
              </a:rPr>
              <a:t>Внеурочная деятельность – до 10 часов</a:t>
            </a:r>
          </a:p>
          <a:p>
            <a:pPr eaLnBrk="1" hangingPunct="1"/>
            <a:r>
              <a:rPr lang="ru-RU" altLang="ru-RU" sz="3000" b="1" i="1" smtClean="0">
                <a:latin typeface="Constantia" pitchFamily="18" charset="0"/>
              </a:rPr>
              <a:t>Ступенчатый метод наращивания учебной нагрузки</a:t>
            </a:r>
          </a:p>
          <a:p>
            <a:pPr eaLnBrk="1" hangingPunct="1"/>
            <a:r>
              <a:rPr lang="ru-RU" altLang="ru-RU" sz="3000" b="1" i="1" smtClean="0">
                <a:latin typeface="Constantia" pitchFamily="18" charset="0"/>
              </a:rPr>
              <a:t>Контроль и оценка результатов обучения в 1 классе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ru-RU" sz="4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nstantia"/>
              </a:rPr>
              <a:t>     </a:t>
            </a:r>
            <a:r>
              <a:rPr lang="ru-RU" sz="4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nstantia"/>
              </a:rPr>
              <a:t>Вторая половина дня</a:t>
            </a:r>
            <a:r>
              <a:rPr lang="ru-RU" sz="4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nstantia"/>
              </a:rPr>
              <a:t/>
            </a:r>
            <a:br>
              <a:rPr lang="ru-RU" sz="4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nstantia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nstantia"/>
              </a:rPr>
              <a:t>Группа продленного дня</a:t>
            </a:r>
          </a:p>
          <a:p>
            <a:pPr>
              <a:defRPr/>
            </a:pPr>
            <a:r>
              <a:rPr lang="ru-RU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nstantia"/>
              </a:rPr>
              <a:t>Работа кружков, секций, клубов в рамках </a:t>
            </a:r>
            <a:r>
              <a:rPr lang="ru-RU" sz="4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nstantia"/>
              </a:rPr>
              <a:t>ОДОДа</a:t>
            </a:r>
            <a:r>
              <a:rPr lang="ru-RU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nstantia"/>
              </a:rPr>
              <a:t>, групп внеурочной деятельности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с 12.00 до 18.00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6" y="4927600"/>
            <a:ext cx="35083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9" y="5084765"/>
            <a:ext cx="15843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0825" y="1628778"/>
            <a:ext cx="84978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ko-KR" sz="3600" b="1" dirty="0">
                <a:solidFill>
                  <a:srgbClr val="9E0000"/>
                </a:solidFill>
              </a:rPr>
              <a:t>Об </a:t>
            </a:r>
            <a:r>
              <a:rPr lang="ru-RU" altLang="ru-RU" sz="3600" b="1" dirty="0">
                <a:solidFill>
                  <a:srgbClr val="9E0000"/>
                </a:solidFill>
              </a:rPr>
              <a:t>организации приема в первые классы образовательных организаций Санкт-Петербурга</a:t>
            </a:r>
          </a:p>
          <a:p>
            <a:pPr algn="ctr"/>
            <a:r>
              <a:rPr lang="ru-RU" altLang="ru-RU" sz="3600" b="1" dirty="0">
                <a:solidFill>
                  <a:srgbClr val="9E0000"/>
                </a:solidFill>
              </a:rPr>
              <a:t>в </a:t>
            </a:r>
            <a:r>
              <a:rPr lang="ru-RU" altLang="ru-RU" sz="3600" b="1" dirty="0" smtClean="0">
                <a:solidFill>
                  <a:srgbClr val="9E0000"/>
                </a:solidFill>
              </a:rPr>
              <a:t>2024/2025 </a:t>
            </a:r>
            <a:r>
              <a:rPr lang="ru-RU" altLang="ru-RU" sz="3600" b="1" dirty="0">
                <a:solidFill>
                  <a:srgbClr val="9E0000"/>
                </a:solidFill>
              </a:rPr>
              <a:t>учебном году</a:t>
            </a:r>
            <a:r>
              <a:rPr lang="ru-RU" altLang="ru-RU" sz="3600" dirty="0">
                <a:solidFill>
                  <a:srgbClr val="9E0000"/>
                </a:solidFill>
              </a:rPr>
              <a:t> </a:t>
            </a:r>
            <a:r>
              <a:rPr lang="ru-RU" altLang="ko-KR" sz="3600" dirty="0">
                <a:solidFill>
                  <a:srgbClr val="9E0000"/>
                </a:solidFill>
              </a:rPr>
              <a:t> </a:t>
            </a:r>
            <a:endParaRPr lang="ru-RU" altLang="ru-RU" sz="3600" dirty="0">
              <a:solidFill>
                <a:srgbClr val="9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4" y="-35767"/>
            <a:ext cx="7793037" cy="1160512"/>
          </a:xfrm>
          <a:extLst/>
        </p:spPr>
        <p:txBody>
          <a:bodyPr/>
          <a:lstStyle/>
          <a:p>
            <a:pPr>
              <a:defRPr/>
            </a:pPr>
            <a:r>
              <a:rPr lang="ru-RU" alt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Требования к школьной одежде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(из Положения о школьной одежде)</a:t>
            </a:r>
            <a:endParaRPr lang="ru-RU" sz="2800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0" y="1142460"/>
            <a:ext cx="9144000" cy="322264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2.2.1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Повседневная форма (для начальной школы):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мальчиков: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брюки классического покроя синего цвета, жилет тёмно-синего цвета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эмблемой школы; однотонная сорочка голубого цвета; аксессуары (галстук, поясной ремень).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девочек: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сарафан синего цвета с эмблемой школы.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788" y="4095090"/>
            <a:ext cx="3677680" cy="257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49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7" y="476673"/>
            <a:ext cx="8542346" cy="59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4" y="-35767"/>
            <a:ext cx="7793037" cy="1160512"/>
          </a:xfrm>
          <a:extLst/>
        </p:spPr>
        <p:txBody>
          <a:bodyPr/>
          <a:lstStyle/>
          <a:p>
            <a:pPr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Спортивная одежда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(из Положения о школьной одежде)</a:t>
            </a:r>
            <a:endParaRPr lang="ru-RU" sz="2800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0" y="1142460"/>
            <a:ext cx="9144000" cy="322264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2.2.3. Спортивная школьная одежда обучающихся включает спортивный костюм (брюки, куртку), футболку, шорты, кеды или кроссовки.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Спортивная школьная одежда должна соответствовать погоде и месту проведения физкультурных занятий.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62877" y="3766236"/>
            <a:ext cx="3618253" cy="30708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6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" y="404664"/>
            <a:ext cx="8785225" cy="935757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Надеемся на сотрудничество и взаимопонимание</a:t>
            </a:r>
            <a:endParaRPr lang="ru-RU" alt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" y="1556794"/>
            <a:ext cx="8785225" cy="424815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 «горячей» линии по приему в первые классы: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Богданова Ольга Николаевна,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тел. 417-57-13,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УВР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Плеханова Наталья Александровна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тел. 417-57-11,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Школьный сайт:     </a:t>
            </a:r>
            <a:r>
              <a:rPr lang="en-US" alt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http://school422.spb.ru</a:t>
            </a:r>
            <a:endParaRPr lang="ru-RU" altLang="ru-RU" sz="2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Отдел образования и молодежной политики Кронштадтского района Санкт-Петербурга 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(главный специалист </a:t>
            </a:r>
            <a:r>
              <a:rPr lang="ru-RU" altLang="ru-RU" sz="2400" b="1" u="sng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Привалова Светлана Андреевна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50): тел. 576-90-87</a:t>
            </a:r>
          </a:p>
          <a:p>
            <a:pPr algn="just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Сайт Комитета по образованию Санкт-Петербурга: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http://k-obr.spb.ru/</a:t>
            </a:r>
            <a:endParaRPr lang="ru-RU" sz="24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7488" y="4082275"/>
            <a:ext cx="8785225" cy="2447951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6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ДОБРО ПОЖАЛОВАТЬ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6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НАШУ ШКОЛУ!</a:t>
            </a:r>
          </a:p>
          <a:p>
            <a:pPr eaLnBrk="1" hangingPunct="1">
              <a:buNone/>
              <a:defRPr/>
            </a:pPr>
            <a:endParaRPr lang="ru-RU" sz="60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I:\экскурсия по школе\проведение мероприятий в школе № 422\линейка 1 сентя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4"/>
            <a:ext cx="5184576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Прием в первые классы образовательных учреждений включает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три процедуры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- подача электронного заявления родителями (законными представителями) детей;</a:t>
            </a:r>
          </a:p>
          <a:p>
            <a:r>
              <a:rPr lang="ru-RU" sz="3200" dirty="0" smtClean="0"/>
              <a:t>- предоставление документов в образовательное учреждение;</a:t>
            </a:r>
          </a:p>
          <a:p>
            <a:r>
              <a:rPr lang="ru-RU" sz="3200" dirty="0" smtClean="0"/>
              <a:t>- принятие решения о зачислении ребенка в первый класс или об отказе 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38522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" y="332656"/>
            <a:ext cx="8785225" cy="6336704"/>
          </a:xfrm>
        </p:spPr>
        <p:txBody>
          <a:bodyPr/>
          <a:lstStyle/>
          <a:p>
            <a:pPr marL="0" indent="-609600" algn="ctr">
              <a:lnSpc>
                <a:spcPct val="90000"/>
              </a:lnSpc>
              <a:buNone/>
            </a:pPr>
            <a:r>
              <a:rPr lang="ru-RU" altLang="ru-RU" sz="2800" b="1" dirty="0" smtClean="0"/>
              <a:t>Прием электронных заявлений</a:t>
            </a:r>
            <a:r>
              <a:rPr lang="ru-RU" altLang="ru-RU" sz="2800" dirty="0" smtClean="0"/>
              <a:t> и последующее предоставление документов в образовательную организацию осуществляется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в два этапа:</a:t>
            </a:r>
          </a:p>
          <a:p>
            <a:pPr marL="0" indent="-609600" algn="ctr">
              <a:lnSpc>
                <a:spcPct val="90000"/>
              </a:lnSpc>
              <a:buNone/>
            </a:pPr>
            <a:endParaRPr lang="ru-RU" altLang="ru-RU" sz="2800" b="1" dirty="0" smtClean="0"/>
          </a:p>
          <a:p>
            <a:pPr marL="609600" indent="-609600" algn="just">
              <a:lnSpc>
                <a:spcPct val="150000"/>
              </a:lnSpc>
            </a:pPr>
            <a:r>
              <a:rPr lang="ru-RU" altLang="ru-RU" sz="2800" b="1" dirty="0" smtClean="0"/>
              <a:t>1 этап (01.04.2024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-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30.06.2024) – </a:t>
            </a:r>
            <a:r>
              <a:rPr lang="ru-RU" sz="2800" dirty="0" smtClean="0"/>
              <a:t>на портале </a:t>
            </a:r>
            <a:r>
              <a:rPr lang="ru-RU" sz="2800" dirty="0" err="1" smtClean="0"/>
              <a:t>Госуслуг</a:t>
            </a:r>
            <a:r>
              <a:rPr lang="ru-RU" sz="2800" dirty="0" smtClean="0"/>
              <a:t> или МФЦ будут </a:t>
            </a:r>
            <a:r>
              <a:rPr lang="ru-RU" sz="2800" dirty="0"/>
              <a:t>приниматься от региональных и федеральных льготников, чьи дети имеют преимущественное право на зачисление в первый </a:t>
            </a:r>
            <a:r>
              <a:rPr lang="ru-RU" sz="2800" dirty="0" smtClean="0"/>
              <a:t>класс </a:t>
            </a:r>
            <a:r>
              <a:rPr lang="ru-RU" sz="2800" dirty="0"/>
              <a:t>и от родителей, чьи дети проживают на закрепленной за образовательным учреждением территории.</a:t>
            </a:r>
            <a:br>
              <a:rPr lang="ru-RU" sz="2800" dirty="0"/>
            </a:br>
            <a:endParaRPr lang="ru-RU" altLang="ru-RU" sz="28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6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7"/>
            <a:ext cx="84969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За ГБОУ СОШ № 422 закреплен следующий микрорайон: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Восстания, дома 72, 72а, 74, 76, 80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Владимирская, дома 17/5,19, 25, 27, 32, 47, 49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</a:t>
            </a:r>
            <a:r>
              <a:rPr lang="ru-RU" sz="2600" dirty="0" err="1" smtClean="0"/>
              <a:t>Кронштадтская</a:t>
            </a:r>
            <a:r>
              <a:rPr lang="ru-RU" sz="2600" dirty="0" smtClean="0"/>
              <a:t>, дома 1/66, 3, 5, 9,10,17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err="1" smtClean="0"/>
              <a:t>Кронштадтское</a:t>
            </a:r>
            <a:r>
              <a:rPr lang="ru-RU" sz="2600" dirty="0" smtClean="0"/>
              <a:t> шоссе, дома 6 (корп. 1, 2) 8,10 (корп. 1, 2, 3),12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</a:t>
            </a:r>
            <a:r>
              <a:rPr lang="ru-RU" sz="2600" dirty="0" err="1" smtClean="0"/>
              <a:t>Зосимова</a:t>
            </a:r>
            <a:r>
              <a:rPr lang="ru-RU" sz="2600" dirty="0" smtClean="0"/>
              <a:t>, дома 2, 4, 6/40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пр. Ленина, дома 1, 5, 8,10,12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Карла Маркса, дом 4/11, 12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Посадская, дома 1/82, 3, 4, 5, 7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Флотская, дома 12,14,16/11, 21, 23, 25, 29/9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ул. Советская, дома 41, 45, 47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/>
              <a:t>ул. Гражданская, дома 7/11, 8, 9, 10, 11, 15, 17/13, 18, 20-22, 21, 23, 25</a:t>
            </a:r>
          </a:p>
        </p:txBody>
      </p:sp>
    </p:spTree>
    <p:extLst>
      <p:ext uri="{BB962C8B-B14F-4D97-AF65-F5344CB8AC3E}">
        <p14:creationId xmlns:p14="http://schemas.microsoft.com/office/powerpoint/2010/main" val="23921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9E0000"/>
                </a:solidFill>
              </a:rPr>
              <a:t>Дата и время подачи заявления не являются критерием при принятии решения о зачислении в первый класс образовательной организации</a:t>
            </a:r>
            <a:endParaRPr lang="ru-RU" sz="3200" dirty="0" smtClean="0">
              <a:solidFill>
                <a:srgbClr val="9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" y="1196753"/>
            <a:ext cx="8785225" cy="4537075"/>
          </a:xfrm>
        </p:spPr>
        <p:txBody>
          <a:bodyPr/>
          <a:lstStyle/>
          <a:p>
            <a:pPr marL="609600" indent="-609600" algn="just">
              <a:lnSpc>
                <a:spcPct val="150000"/>
              </a:lnSpc>
            </a:pPr>
            <a:r>
              <a:rPr lang="ru-RU" altLang="ru-RU" sz="2800" b="1" dirty="0" smtClean="0"/>
              <a:t>2 этап (06.07.2024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до момента </a:t>
            </a:r>
            <a:r>
              <a:rPr lang="ru-RU" sz="2800" b="1" dirty="0" smtClean="0"/>
              <a:t>заполнения свободных мест, но не позднее 5 сентября текущего года</a:t>
            </a:r>
            <a:r>
              <a:rPr lang="ru-RU" altLang="ru-RU" sz="2800" b="1" dirty="0" smtClean="0"/>
              <a:t>) – </a:t>
            </a:r>
            <a:r>
              <a:rPr lang="ru-RU" sz="2800" dirty="0" smtClean="0"/>
              <a:t>на портале </a:t>
            </a:r>
            <a:r>
              <a:rPr lang="ru-RU" sz="2800" dirty="0" err="1" smtClean="0"/>
              <a:t>Госуслуг</a:t>
            </a:r>
            <a:r>
              <a:rPr lang="ru-RU" sz="2800" dirty="0" smtClean="0"/>
              <a:t> или МФЦ </a:t>
            </a:r>
            <a:r>
              <a:rPr lang="ru-RU" altLang="ru-RU" sz="2800" dirty="0" smtClean="0"/>
              <a:t>подача заявлений гражданами, чьи дети не проживают на закрепленной территории. </a:t>
            </a:r>
            <a:endParaRPr lang="ru-RU" altLang="ru-RU" sz="2800" dirty="0"/>
          </a:p>
          <a:p>
            <a:pPr marL="609600" indent="-609600">
              <a:lnSpc>
                <a:spcPct val="90000"/>
              </a:lnSpc>
              <a:buNone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648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C\_HD1$\n.a.plekhanova\Desktop\63A826AF-5B93-4D0B-84F1-A01CC59702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4" y="981075"/>
            <a:ext cx="8785225" cy="10795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Предоставление документов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в образовательную организацию</a:t>
            </a: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92" y="2205039"/>
            <a:ext cx="8785225" cy="43926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dirty="0" smtClean="0"/>
              <a:t>Предоставление документов в образовательную организацию осуществляется после получения родителем </a:t>
            </a:r>
            <a:r>
              <a:rPr lang="ru-RU" altLang="ru-RU" b="1" dirty="0" smtClean="0"/>
              <a:t>приглашения в образовательную организацию с указанием даты и времени приема документов.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022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1020</Words>
  <Application>Microsoft Office PowerPoint</Application>
  <PresentationFormat>Экран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Первый раз  в первый класс!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документов  в образовательную организацию </vt:lpstr>
      <vt:lpstr>Документы, необходимые для зачисления ребенка  в первый класс</vt:lpstr>
      <vt:lpstr>Принятие решения о приеме  или об отказе в приеме в первый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Учебно-методический комплект «Школа России»  (научный руководитель А.А. Плешаков)</vt:lpstr>
      <vt:lpstr>Организация образовательного процесса в 1 классе </vt:lpstr>
      <vt:lpstr>     Вторая половина дня </vt:lpstr>
      <vt:lpstr>Требования к школьной одежде (из Положения о школьной одежде)</vt:lpstr>
      <vt:lpstr>Презентация PowerPoint</vt:lpstr>
      <vt:lpstr>Спортивная одежда (из Положения о школьной одежде)</vt:lpstr>
      <vt:lpstr>Надеемся на сотрудничество и взаимопонимание</vt:lpstr>
      <vt:lpstr>Презентация PowerPoint</vt:lpstr>
    </vt:vector>
  </TitlesOfParts>
  <Company>VVN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Плеханова Наталья А.</cp:lastModifiedBy>
  <cp:revision>286</cp:revision>
  <dcterms:created xsi:type="dcterms:W3CDTF">2013-03-05T17:35:16Z</dcterms:created>
  <dcterms:modified xsi:type="dcterms:W3CDTF">2024-02-08T13:31:12Z</dcterms:modified>
</cp:coreProperties>
</file>